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BC1FB-BD62-4F52-B238-41104E6DC6AE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AF043-D0CB-4436-8CEC-67B561A557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Антитеррор. 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Правила 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при угрозах терроризма.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34818" name="Picture 2" descr="https://docs.google.com/viewer?url=http%3A%2F%2Fnsportal.ru%2Fsites%2Fdefault%2Ffiles%2F2012%2F6%2Fantiterror_v_vestibyul.pdf&amp;docid=998b60158fb94dc3f971822f78095877&amp;a=bi&amp;pagenumber=3&amp;w=5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5" y="3125226"/>
            <a:ext cx="5286412" cy="3732773"/>
          </a:xfrm>
          <a:prstGeom prst="rect">
            <a:avLst/>
          </a:prstGeom>
          <a:noFill/>
        </p:spPr>
      </p:pic>
    </p:spTree>
  </p:cSld>
  <p:clrMapOvr>
    <a:masterClrMapping/>
  </p:clrMapOvr>
  <p:transition advTm="536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Рекомендации специалистов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служб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безопасности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Остерегайтесь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людей с большими сумками, баулами и чемоданами, особенно, если они находятся в непривычном месте (например, с баулом в кинотеатре или на празднике). Несмотря на то, что этот человек, скорее всего, окажется туристом или торговцем, все же лишняя осторожность не повредит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214950"/>
            <a:ext cx="2323187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Tm="15756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Рекомендации специалистов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служб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безопасности </a:t>
            </a:r>
            <a:endParaRPr lang="ru-RU" dirty="0">
              <a:solidFill>
                <a:srgbClr val="00206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Старайтесь удалиться на максимальное расстояние от тех, кто ведет себя неадекватно, нервозно, испуганно, оглядываясь, проверяя что-то в одежде или в багаже.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вы не можете удалиться от подозрительного человека, следите за мимикой его лица. Специалисты сообщают, что смертник, готовящийся к теракту, обычно выглядит чрезвычайно сосредоточено, губы плотно сжаты, либо медленно двигаются, как будто читая молитву.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0813" y="5429240"/>
            <a:ext cx="2323187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Tm="2031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Рекомендации специалистов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служб безопасности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214686"/>
            <a:ext cx="8872510" cy="32861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  <a:p>
            <a:r>
              <a:rPr lang="ru-RU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 </a:t>
            </a:r>
            <a:r>
              <a:rPr lang="ru-RU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коем случае не поднимайте забытые вещи: сумки, мобильные телефоны, кошельки.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коем случае не принимайте от незнакомых лиц никаких подарков, не берите вещей с просьбой передать другому человеку</a:t>
            </a:r>
            <a:r>
              <a:rPr lang="ru-RU" dirty="0"/>
              <a:t>. </a:t>
            </a:r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s://docs.google.com/viewer?url=http%3A%2F%2Fnsportal.ru%2Fsites%2Fdefault%2Ffiles%2F2012%2F6%2Fantiterror_v_vestibyul.pdf&amp;docid=998b60158fb94dc3f971822f78095877&amp;a=bi&amp;pagenumber=2&amp;w=5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643050"/>
            <a:ext cx="2933943" cy="2071678"/>
          </a:xfrm>
          <a:prstGeom prst="rect">
            <a:avLst/>
          </a:prstGeom>
          <a:noFill/>
        </p:spPr>
      </p:pic>
    </p:spTree>
  </p:cSld>
  <p:clrMapOvr>
    <a:masterClrMapping/>
  </p:clrMapOvr>
  <p:transition advTm="1346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Поведение в толпе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Выберите наиболее безопасное место. Оно должно быть как можно дальше от середины толпы, трибун, мусорных контейнеров, ящиков, оставленных пакетов и сумок, стеклянных витрин, заборов и оград.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случае возникновения паники обязательно снимите с себя галстук, шарф.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давке надо освободить руки от всех предметов, согнуть их в локтях, застегнуть одежду на все пуговицы.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4693" y="5357826"/>
            <a:ext cx="2439307" cy="1500174"/>
          </a:xfrm>
          <a:prstGeom prst="rect">
            <a:avLst/>
          </a:prstGeom>
          <a:noFill/>
        </p:spPr>
      </p:pic>
    </p:spTree>
  </p:cSld>
  <p:clrMapOvr>
    <a:masterClrMapping/>
  </p:clrMapOvr>
  <p:transition advTm="1895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Поведение в толпе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Нельзя хвататься за деревья, столбы, ограду.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Надо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стараться всеми силами удержаться на ногах.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случае падения необходимо свернуться клубком на боку, резко подтянуть ноги, и постараться подняться по ходу движения толпы.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привлекайте к себе внимание провоцирующими высказываниями и выкрикиванием лозунгов.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6215" y="5143512"/>
            <a:ext cx="2787785" cy="1714488"/>
          </a:xfrm>
          <a:prstGeom prst="rect">
            <a:avLst/>
          </a:prstGeom>
          <a:noFill/>
        </p:spPr>
      </p:pic>
    </p:spTree>
  </p:cSld>
  <p:clrMapOvr>
    <a:masterClrMapping/>
  </p:clrMapOvr>
  <p:transition advTm="1553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Поведение в толпе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3257560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приближайтесь к агрессивно настроенным лицам и группам лиц.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вмешивайтесь в происходящие стычки.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Постарайтесь покинуть толпу. </a:t>
            </a:r>
          </a:p>
          <a:p>
            <a:endParaRPr lang="ru-RU" dirty="0"/>
          </a:p>
        </p:txBody>
      </p:sp>
      <p:pic>
        <p:nvPicPr>
          <p:cNvPr id="19458" name="Picture 2" descr="https://docs.google.com/viewer?url=http%3A%2F%2Fnsportal.ru%2Fsites%2Fdefault%2Ffiles%2F2012%2F6%2Fantiterror_v_vestibyul.pdf&amp;docid=998b60158fb94dc3f971822f78095877&amp;a=bi&amp;pagenumber=5&amp;w=5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241720"/>
            <a:ext cx="3705216" cy="2616279"/>
          </a:xfrm>
          <a:prstGeom prst="rect">
            <a:avLst/>
          </a:prstGeom>
          <a:noFill/>
        </p:spPr>
      </p:pic>
    </p:spTree>
  </p:cSld>
  <p:clrMapOvr>
    <a:masterClrMapping/>
  </p:clrMapOvr>
  <p:transition advTm="901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Эвакуация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вы находитесь в квартире, выполните следующие действия: 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Возьмите личные документы, деньги и ценности. 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Отключите электричество, воду и газ. 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Окажите помощь в эвакуации пожилых и тяжело больных людей. 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Обязательно закройте входную дверь на замок — это защитит квартиру от возможного проникновения мародеров.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5627856"/>
            <a:ext cx="2000232" cy="1230143"/>
          </a:xfrm>
          <a:prstGeom prst="rect">
            <a:avLst/>
          </a:prstGeom>
          <a:noFill/>
        </p:spPr>
      </p:pic>
    </p:spTree>
  </p:cSld>
  <p:clrMapOvr>
    <a:masterClrMapping/>
  </p:clrMapOvr>
  <p:transition advTm="12651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Набор для выживания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Примерный набор вещей, которые могут обеспечить выживание, по меньшей мере в течение 72 часов: 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Средства личной защиты: противогазы с дополнительными фильтрами, детские противогазы, кислородная маска, респираторы 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Аптечка, в которой должны быть: анальгин, ацетилсалициловая кислота,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гипотермический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(охлаждающий) пакет,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сульфацил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натрия, жгут кровоостанавливающий, бинт стерильный, бинт нестерильный,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атравматическая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повязка, лейкопластырь бактерицидный, салфетки кровоостанавливающие, раствор бриллиантового зеленого, лейкопластырь, бинт эластичный трубчатый, вата, нитроглицерин, валидол, устройство для проведения искусственного дыхания, аммиака раствор, уголь активированный,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корвалол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ножницы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847528"/>
            <a:ext cx="1643042" cy="1010471"/>
          </a:xfrm>
          <a:prstGeom prst="rect">
            <a:avLst/>
          </a:prstGeom>
          <a:noFill/>
        </p:spPr>
      </p:pic>
    </p:spTree>
  </p:cSld>
  <p:clrMapOvr>
    <a:masterClrMapping/>
  </p:clrMapOvr>
  <p:transition advTm="33478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Набор для выживания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Обезвоженная сухая пища;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мультивитамины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Котелок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Запас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воды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Туалетные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принадлежности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Бензиновая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газовая зажигалки, а также непромокаемые спички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Два фонаря с дополнительными батарейками и лампочками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Прочная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длинная веревка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Два ножа (с выкидным и обычным лезвиями)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Комплект столовых принадлежностей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Монтировка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Набор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инструментов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3" y="5100645"/>
            <a:ext cx="2857488" cy="1757355"/>
          </a:xfrm>
          <a:prstGeom prst="rect">
            <a:avLst/>
          </a:prstGeom>
          <a:noFill/>
        </p:spPr>
      </p:pic>
    </p:spTree>
  </p:cSld>
  <p:clrMapOvr>
    <a:masterClrMapping/>
  </p:clrMapOvr>
  <p:transition advTm="12667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Набор для выживания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Палатка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Радио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ручным питанием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Дождевики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брезентовый костюм, нижнее белье, носки, шляпы, солнцезащитные очки, перчатки, высокие сапоги (лучше, резиновые)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Свечи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Иголки, нитки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Крючки для рыбной ловли и леска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Сухое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топливо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533" y="5286388"/>
            <a:ext cx="2555467" cy="1571612"/>
          </a:xfrm>
          <a:prstGeom prst="rect">
            <a:avLst/>
          </a:prstGeom>
          <a:noFill/>
        </p:spPr>
      </p:pic>
    </p:spTree>
  </p:cSld>
  <p:clrMapOvr>
    <a:masterClrMapping/>
  </p:clrMapOvr>
  <p:transition advTm="984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Обращайте внимание на подозрительных людей, предметы, на любые подозрительные мелочи. Сообщайте обо всем подозрительном сотрудникам правоохранительных органов. 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Никогда не принимайте от незнакомцев пакеты и сумки, не оставляйте свой багаж без присмотра. </a:t>
            </a:r>
          </a:p>
          <a:p>
            <a:endParaRPr lang="ru-RU" dirty="0"/>
          </a:p>
        </p:txBody>
      </p:sp>
      <p:pic>
        <p:nvPicPr>
          <p:cNvPr id="32772" name="Picture 4" descr="http://www.mk.ru/upload/iblock_mk/475/d4/8e/6f/DETAIL_PICTURE_5468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4143380"/>
            <a:ext cx="3309929" cy="2480705"/>
          </a:xfrm>
          <a:prstGeom prst="rect">
            <a:avLst/>
          </a:prstGeom>
          <a:noFill/>
        </p:spPr>
      </p:pic>
    </p:spTree>
  </p:cSld>
  <p:clrMapOvr>
    <a:masterClrMapping/>
  </p:clrMapOvr>
  <p:transition advTm="12698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22553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Чтобы действовать адекватно в экстремальной ситуации, постарайтесь по возможности следовать следующему плану действий: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58204" cy="4697427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прежде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чем принимать какое-то решение, проанализируйте ситуацию, в которой вы оказались;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попробуйте, насколько это будет возможно, оценить человека, противостоящего вам, обратив внимание на его физические и психические данные, его настроение и возможные особенности в поведении;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приведите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себя в состояние, которое позволит вам не только действовать, но и думать;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определите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тактику своего поведения в зависимости от всего объема поступившей к вам информации и ведите себя в соответствии с ней.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3" y="5100645"/>
            <a:ext cx="2857488" cy="1757355"/>
          </a:xfrm>
          <a:prstGeom prst="rect">
            <a:avLst/>
          </a:prstGeom>
          <a:noFill/>
        </p:spPr>
      </p:pic>
    </p:spTree>
  </p:cSld>
  <p:clrMapOvr>
    <a:masterClrMapping/>
  </p:clrMapOvr>
  <p:transition advTm="20748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Рекомендации к действиям при захвате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Только в момент захвата заложников есть реальная возможность скрыться с места происшествия.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Настройтесь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психологически, что моментально вас не освободят, но помните, что освободят вас обязательно.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коем случае нельзя кричать, высказывать свое возмущение.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533" y="5286388"/>
            <a:ext cx="2555467" cy="1571612"/>
          </a:xfrm>
          <a:prstGeom prst="rect">
            <a:avLst/>
          </a:prstGeom>
          <a:noFill/>
        </p:spPr>
      </p:pic>
    </p:spTree>
  </p:cSld>
  <p:clrMapOvr>
    <a:masterClrMapping/>
  </p:clrMapOvr>
  <p:transition advTm="10467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Рекомендации к действиям при захвате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начался штурм, необходимо упасть на пол и закрыть голову руками, старайтесь при этом занять позицию подальше от окон и дверных проемов. 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Держитесь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подальше от террористов, потому что при штурме по ним будут стрелять снайперы. 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 получили ранение, главное – постараться остановить кровотечение, перевязав рану. Окажите помощь тому, кто рядом, но в более тяжелом положении.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0813" y="5429240"/>
            <a:ext cx="2323187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Tm="19094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Рекомендации к действиям при захвате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следует брать в руки оружие, чтобы вас не перепутали с террористами.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старайтесь самостоятельно оказать сопротивление террористам.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вас повесили бомбу, нужно без паники голосом или движением руки дать понять об этом сотрудникам спецслужб.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Фиксируйте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памяти все события, которые сопровождают захват. Эта информация будет очень важна для правоохранительных органов 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5489" y="5715016"/>
            <a:ext cx="1858511" cy="1142984"/>
          </a:xfrm>
          <a:prstGeom prst="rect">
            <a:avLst/>
          </a:prstGeom>
          <a:noFill/>
        </p:spPr>
      </p:pic>
    </p:spTree>
  </p:cSld>
  <p:clrMapOvr>
    <a:masterClrMapping/>
  </p:clrMapOvr>
  <p:transition advTm="1667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семьи должен быть план действий в чрезвычайных обстоятельствах, у всех членов семьи должны быть записаны номера телефонов, адреса электронной почты. 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Необходимо назначить место, где вы сможете встретиться с членами вашей семьи в экстренной ситуации. </a:t>
            </a:r>
          </a:p>
          <a:p>
            <a:endParaRPr lang="ru-RU" dirty="0"/>
          </a:p>
        </p:txBody>
      </p:sp>
      <p:pic>
        <p:nvPicPr>
          <p:cNvPr id="31746" name="Picture 2" descr="https://docs.google.com/viewer?url=http%3A%2F%2Fnsportal.ru%2Fsites%2Fdefault%2Ffiles%2F2012%2F6%2Fantiterror_v_vestibyul.pdf&amp;docid=998b60158fb94dc3f971822f78095877&amp;a=bi&amp;pagenumber=4&amp;w=5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647808"/>
            <a:ext cx="2919398" cy="2061407"/>
          </a:xfrm>
          <a:prstGeom prst="rect">
            <a:avLst/>
          </a:prstGeom>
          <a:noFill/>
        </p:spPr>
      </p:pic>
    </p:spTree>
  </p:cSld>
  <p:clrMapOvr>
    <a:masterClrMapping/>
  </p:clrMapOvr>
  <p:transition advTm="1157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786058"/>
            <a:ext cx="7143800" cy="3857652"/>
          </a:xfrm>
        </p:spPr>
        <p:txBody>
          <a:bodyPr/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случае эвакуации возьмите с собой набор предметов первой необходимости и документы. 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Всегда узнавайте, где находятся резервные выходы из помещения. </a:t>
            </a:r>
          </a:p>
          <a:p>
            <a:endParaRPr lang="ru-RU" dirty="0"/>
          </a:p>
        </p:txBody>
      </p:sp>
      <p:sp>
        <p:nvSpPr>
          <p:cNvPr id="30722" name="AutoShape 2" descr="data:image/jpeg;base64,/9j/4AAQSkZJRgABAQAAAQABAAD/2wCEAAkGBxQRERUSExQWFhQXGCAYGRgXFRwaHxsgGhsaIh0fIh4hHykhHB8qHBsfIjIhJykrLi4uHCAzODMsNygtLjEBCgoKDg0OGxAQGzAmICQ4NDQyNDc0LCwtNDQ0ODYsNCw0LCwsLCwsLDQ0LCwwLCwsLCwsNCwsLCwsLCwsLCwsLP/AABEIAGIAoAMBEQACEQEDEQH/xAAcAAACAwEBAQEAAAAAAAAAAAAABgQFBwMBCAL/xABFEAACAQIEAwQHAwcKBwAAAAABAgMAEQQFEiEGMVEHE0FhIjJxgZGhsRQjQjQ1UnOyweEXM1RicpKT0ePwFSVDorPC8f/EABsBAAEFAQEAAAAAAAAAAAAAAAABAgQFBgMH/8QAOhEAAQMCBAIGBwgCAwEAAAAAAQACAwQRBRIhMUFxE1FhgbHBFCIykaHh8AYWIzM0QlPxJFJDctEV/9oADAMBAAIRAxEAPwDcaEIoQihCKEIoQihCKEKr4mzlcFhnxDDVpGy3tqJNgL2NvhQpFLTmolEY4pEwPa2HkRZMMERmAZ++vpBNr20Dl7abmVzLgJawua+5HC3zTdxtxKcugWYR95qcJbXptcMb3selKSqygo/SpCzNbS/WonAvGJzIzAw913Wn/qa769X9UW9X50A3XXEcP9Ey+te9+Ftrdp61w4245OXSpEIO91Jqv3mm25FraT0oJsnYfhnpbC7Na3ZfzS7/ACwN/Qx/j/6dJmVh93x/J8Pmj+WBv6GP8f8A06MyPu+P5Ph80fywN/Qx/j/6dGZH3fH8nw+abOBuLjmQlJiEXdlRbXrvqv8A1RblSg3VXiFB6IWjNe/ZbzKruLu0VcFP3CRd8yj0z3mnSTyHqm5tQSu9FhDqiPpHOyjhpfzCv+EM+OPwwnMfd3Yrp1avVPWw+lAN1CraX0aUx3v8Fd0qiIoQihCKEIoQihCKEIoQihCyjtoza7Q4VTsAZHHmdk/9j7xTXLS4DBo6U8h5+STM8yE4fD4WU3+/RmN/Agiw/ukfOmkK2pqsTSyM/wBT9fFNXFebfaskwrk3ZZlR/aqOPpY++ncFWUVP0GIPbwsSO8hL/BnFzZaZSsSyd7pvdittGryN/W+VIDZT6/DxV5buta/C+/8AS48X8TNmEqStGI9KabBi19yb8h1pCbp9DRCkYWg3v3J97N+GMJiMCss0CO5dwWN/BtqcAFSYrWzxVJaxxA0WY5PEHxMKMLq0yKR1BcAj4UnFaKdxbC5w3APgtG7UOG8LhsIskMKoxlVbjoQ3+VKQqDCKyeafLI4kWKX+CuJRgMJi3FjK7Isanrpe5t0H+VANgp2IUZqp428ADdKEmo+m1zqJ9I/iOxbfxO4v7aarUZR6o4cFtnZH+bl/WP8AWnt2WQxr9UeQTpSqpRQhFCEUIRQhFCEUIRQhfmRwoJJsALk9AKEoFzYL5zznFvmGMkdFLNK9kUc7DZR8BXPdbynjbS04DjYAaqzzvA5o8I+0xymGIXGpVsgAt4b8qXVRqeWhbJ+ERmdz1VCmOYYd4PwtIsg8ioYH4hv+0UinGIGUScQCE7dkeTwYk4rv4kk093p1C9r95e3wHwpzVT43USw9H0biL38lE7Vsrhw2JiWGNY1MVyFFrnUd6R2664LNJLE4yOJ1T52S/m1P7b/tGnDZUuM/q3d3gsdyH8sw/wCvT/yCm8Vqqn9O/wD6nwWsdsn5Cn65fo1OdsszgX6k8iskybK5MVOkEQuzm1/BR4k+Qpi1FRO2CMyP2Cc+1TK0wkeBgj9VFkHtN47k+ZO9K5VGDTOmfLI7c2804dkf5uX9Y/1pzdlV41+qPIJ0pVUooQihCKEKq4qlkTBztDq70ISmkXN/IeJoKkUgY6doftfVYziOIs1jXVJJiUXq0ZUfEramXK1jaPD3mzQ0nn81zwvFOZykiOadyNyETVb4LRcpz6ChZq9oHM2815ieK8yjOmSedDa9nXSbewrRcoZQUTxdrQeRv5qdBNnOKhupnkikBFxpsRyPnRquLm4bDJY2DhzXDDZHicDBNipI3hlj7vuXJGxZiH23B9HrRqnvqoamVkLSHNN7jkNF5gM2zTHa4opZJfR9NboPRO3jajVLLT0FNZ72gdW6oYVEE2meIsFNnjYlD8RuDSKa4mWO8TrX2O675BmOJhfRhZGV5SFstvSIvpG/tPxpUyqhgkbmmFw34LvxUmNEi/bhJr02QvblfexG3M/Og9qZRGmyn0e1uP0Uww8fDDYKKDBxCOTcyFrsFN/w35357nai+igHCTNUOkndccO3ny+KV8DlGKKjERQylVOoSKhO4N7jrYjmKNVZSVFOD0T3C50smLLeLftgGFzH7yIm6SX0FXAOm5HMG9qUG+6r5sP9H/GpdCNxvolzh7GYmOULhWZZZLKNNrny35U0XVjVRwOZeYaDn5KVxS+O1ouO7zUASge3IkXsRseQpT2rlRClyk09u21/Na/2azRPgEMKd2NR1LqLWa+9id7Hnbzpw2WWxRsjakh5v29iaaVVyKEIoQihCKEJO7Wfza/9tP2hSO2Vrg36tvf4JQ7Ffymf9UP2qa3dWeP/AJTOaj9sn5cn6kftNQ7ddMC/IdzUPIsTmwgQYUTGH8OlFI577+2jVdalmHmQ9KRm47qwzSbHtluL+3CQWeHu9agfjbVa3P8ADS621UeFtKKuP0e37r+7TzS3wrxBPgnd4EV2ZdJ1KzWF739EikBsrGtpIqhoEpsByHiusGUYzMsSzmN9UjXeQoVRffa3IbDyo1Ka6ppqOENDhpsL3Kp8txbRTRyoLsjhlBBNyDcCw3+FIFLmjbJG5jtiFecQZrjczkTXCxKXCJHE+2q1+p8BSk3UKlhpaNpyv33JIVBj8K8LvFINLobMOhppU6KRsjQ9uxX0rlkarDGqeqEULbpYWrqvPpSS8l29188cUxqmNxKpYKJWAA5Dfl8aYd1u6IudTsLt7BRspxrQTxzIAzowZQQSCfYN6RdJ4myxuY42BVznuZY3M5E1wsxW4VY4msNRF+d+g3J8KU6qHTRUtG05X773IWvcB5I2CwaRSfzhJdgPAt4e4bU4Cyy+I1IqJy9u2wTFSqCihCKEIoQihCT+1ZCctcAEnWmwF/xCkdsrTByBVNJ7fBKXYxEy4me6kfdDmCPxCmt3VnjzmmNljxXXtPwIkxoLXsIlAtt4tf8Ad8asKOjbOSXE2Cy9Xj8uGU7WQAZnEk31sBbhcbnwKpsFxfjcEgw8AUxp6paIsd9+YPU1EnZ0UjmDgtFQRU+JU7KuU2c8agGwvtpfVWeYZxNjcKe/b1luVA0gEctufOqWSeYVGXh1Kqu6mxDLEdAQOvRe9i8TDEz6lI+6HMEfiFWrd1d485pjZY8VX5TjsU+c6BK7ffuGGsldAJvtfTbTQN12nigbQZsoGg4a38Uu5DEyvqKsCBdTYix8j1qdhoY6azhfTRVf2ynmbh94H2GYZrHW392W2cB4tpcLd31MGI3NyB4X/wB8qdXsayazRZZPCZXSU93G5Snx7wcTixi1XXE5+9UC+kgbMR+idr9PZVVUlzY3Fu61kGJmOjfEDZw9k/XHqVbmXF2JwaCOFgdYPrKW0AbDTvYc/PlUPDnvIdc6fXyXDBaJlUXulJsLd54/Xaqfh/A3VpJUJdmJu6m5B8Rfnck71FxOokY8NY62nmtJPILhrDoOpfnIMLpzWHQpCCYWsDblvv7as6R7nRNLt02qkDqN1zrZXXHfEWKjzFkikkQIVCqDYHYb28bk+NWsUbSy5UfDaKnfSZngG97lbAl7C/PxqKsmvaEIoQihCKEIoQihC8oQsm4tz0YuRSq6VQEAk+tc8/KtHRUxhabndYzEq0VLxlGgVzwhxGIsO8RF2QFkudjc8vcT8Kq8ZaYWmcfRVpg1WOjMJ3GoULFZnJJKJiQHFraRYC3SsW+d739Id1aF5JuqjjLjbEkLAj6DYl2T0SwOwHl48vKrmlmkkjzPWpwKjbKwzSi/AeZSRl+NkgkWWJijruCP971IWmliZKwseLgrQc94lfFxQ+kNJjVnVeWvx+HSr7DIm5OkO68c+0znw1TqYH1QqnC4p4m1RsVPUG3/ANqzfG14s4XWdjlfGbsNkzZnnL4k6rkIQLLfbkL7e2vN8SL21D4idAtmyfpmB44r8Zbj2hcEWIuNQIBBH7jUaCd8Lrt24royRzdijO8Z30ztcEXsthb0RyqJWymSYuPdyWqoTGYRkN+vmpnDeaSJNHHqPdltOk7jfp03rvQVcjJWx39U6WTaynY6Nz7apB42zdsTjJS1tKMyLYDkpI997c63ELA1vNXuG0zYadttyASm3s14txEuIXCzPrQqbFh6QKjYX8R7a4zxNaLhVWL4dDHF00Ysb9y1OoqzKKEIoQihCKELPO1/F4iKOEwu6R3YSFDbf0dNzz6299IVeYJHC97hIATpa/fdTuz/ADdpsrZ5JCzx61LNuRYXF+uxFOjF3AKFjcTYJXZRYWus9rXLytSMEp1AgbeJqtxfJ6HIH9Sm4eH9O0tVrXm61aVOIsokBfEc0JFzblfYDpVzRThzAy23uWzwTEY3sbTZSCO8HiqAmpy0Kc5cqkwyRCRbaowwsb8x9a0uHPaYQBuN14n9pszsRkkOzjpyGi41OWfTAuXvDFEzgASAsu/h59OYrz/Hzmqy4bbe5a2gidHTtzcdVIyvAmeTuwbEgkX8qqoIjK7KCprW5jZc8ywhhfuyQWAGq3IE+HnUSqj6OTKTqtThzSKcXClcO4B5ZlK2tGysxJ8Af4V0oad8soLf2kErpWTNjjIPG6y/GS65Hf8ASYt8STXoLPZC0sTcrGt6gEwdnAb/AIjBp6m/s0muVR7Cr8Yt6I6/Yt5qAsQihCKEIoQqfi6SZcJIcO2mbYIbA3JIFhfa5va9BUmjEZmb0o9XisZ4veR1jadsSZtTIyzBdK6AL6SuxN2FMK1dAGguEYbl30vfXrvrwTP2f50py3E4YjS0SswN/WD3+YO3vFSKXWVo7VnvtTAWMdNfRwtysqBwASAbjrWpBJGq8pcADYJg4bmAgxCsSAzRjl5vf5Cs79oy0RNvx08Fe4IdJAezzXOsQrld+I3LZNKPBJl94JB+pq6w9xMJHUVe4Cf8lvf4LLW5VMK3C1njkehgz4GH9y/51fYV7Lu5eLfaQfjN7/FUGTYdZcRFG26s4B3tterGd5ZG5w3Co6SNskzWO2JTtxztJEo5BDYe/wDhXnmJn128ltZeAUPhEH7Utuhv8K40H5wSRe0q3M5C00pPi7fU1V1Li6Z5PWVsIABE0DqCvOBv5yW3PRt8assG/MfyCg4n7Deaxlybm/O+/trat2FlsG2sLbJk7OJdOYwm4A3BuQOYPXzrlUewq3F23pHdy3moCxCKEIoQihCoON8YsWDkuLu40xrvcueVgNyR623SkKmUMZfMOob8lguZRyowWVixtqU69QIY3uD5nfr13pi2sDo3NvGLd1u5XHAcyritLsFR43Uktbwuvv1AWrpC4tkBCq8fhEtC8Ebaq3wuVySQyTKBojtqJPXp1/jWpfO1rww7leLR0skkbpRs1M3D2XGPATzPa0oXQOdtJYX8tzWfx6VrmFv+viVf4RTujhdI791rd11EfLZBEJiv3Z8bj6e2sgYJBH0ltFZZTa67ZhlpfKMUXBA2kS1t9FvlcVaYcxwjJI32VtgzzHUsPWbe9ZbluHEs0UZ5PIqH2MwB+tTluJnlkbnDgCVt3HeVJ9kVlBvCAq7nZSQD7dgKtMOlLZcvArybGohLCZT7Q890mcJRhsZCD+lf3gEj5irWtJEDrLP4a0OqmApt47t3kQ8dJ+ot++sDiftt71r5twuHBq2xLA8wrD4EUzDxaYhJF7RS9I1yTzuSfjVG43JK2bRYAJg4HktiGHVD8iKtMHdaYjrCr8SbeMHtWZcWYXusbiEGwEhI9hNx8jW1hN2BaSgk6SmY49XyVSOe3Pwroe1Sza2q+i+Gsc0+FikdSrlRqDAg3HM2PgedVbhY6Lz2qibHM5jTcAqzpFHRQhLvHWcPhcNeKwlkcRRk8gW8fcATSFTaCBs0vr+yBc9yyHNpWLEiWR3iu5eSQsrkbnSBy/DYDz6U06LTQAAWLQA7SwGo5/FWmedn8y91JhklmSRQ7AldSk7lSSR4eNqUhcabFmEObKQ0jTjZLmTwFCkrRao2bSCxsNuZ923n0obobqXWkSRviDrGx+K1PhqFv+F4i/JtZHuUX+YNXNU4elt7l5NQMd/899+N7K14cy9mywRnm6sR7ySKrsUAle9oVhhkZbSNB4+arTP/AMsA5kyafZves8Xf4Vu1Sf8AjVtxJAUyqZLbiAj5b1bxtyxgdisqDSoj5hY1wNhxJmGGU7jvA390Ej5ilG62GJPLKV5HV46LduJIdeEmX+oT8Bf91SaZ2WVp7V55WtzU7x2FZdwvMExcLHlrA+O3760NW3NC4LH4e4NqWE9fyTfxsv38R6r9G/jXn+I/mt+uK2Uu4X5yAquPkF7Al1G/nypKWwqnDmhntlGNyKNcZHEARG632Y32vfc38q4S0MTapsYHqkK/jq5DA55OoXTBYEYbMFRb6SpIufAj57inxQCnrg1uxCbJMZqQuO90s8VZWjZ5ErrdJtJYXO+xB5eytOx34RVjRTuGGvLTq3+117Msri+2YsFFbum0oWF9PpuNr+QFE7iWtTcYnkNPEb+0NfcFqdRlmkUIRQhU/FWRDG4cxFtDAh0f9Fl5GkIupNJUmnkz2uNiOsJYw3A80rD7W8PdAglIVI16dluT6oA2stFr7qe7EI42/gA36ydv/e9PwFKqdIPFHA6s4bDwsS7Fm+9tGpJFzoJ8ee3TlUimbBfNKduHWlrMTxARdFT2udM2lwOe6nyZPiocD9miCyMzEMQQulW58yL7/WpInhkqOlfoPNUhpaiKk6CPUnusCrAZRiO4ihEwUKul7Dc+w9LVU1zXzvJjdYH3qxgieyJrCdgo0mQSRdzHH6aCXvHJIFraQNvZeoJpHsytZqL3K6ZCLAKfxkGOBnVEZ2ZCoVBc77cqsjsp9FYTsLjYXWX8McC49WixSCONkbUqylgduoA2B+NIBxWjrMUpXB0RuQeIWo4+HEzYbRaJJHBD2ZmAv+ibC/vFSIHMY8OfwWMro3PaWQnQ8Tv8Ej4fhqaHGxR2LgMrFwp0gA35+6rl9YySBx27FmGYdLFVMbvYg34Jr4xy+STu5I1LFbggbnexB+VY7EIXvyuYL2WolaTayltw7C57yzo5OvZyCCd/O29dTRROOfUHfdOyA6rzGYOV8ZCwU93Gp9K43J8OvSmSwyPqmOt6rRv9aqdHIxsDm/uK48RxyJNFiETWEBDAc7E9PYTXKubKyVkzBcDddKVzHRuicbX2UPC8Kd9iVxs08jsDqiXSE0C5IUi3he1W7ZczPVFr+9dH1/RwmnjYAOJ3v2rlkWQS4bNMRKqHuJVJ1lh6zMCRa9+d/CnOfdgHUn1FWyajYwn1mnbsTnXNVKKEIoQihCKEIoQihCKEIoQihCKEIoQihCKEIoQihCKEIoQihCKEIoQ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data:image/jpeg;base64,/9j/4AAQSkZJRgABAQAAAQABAAD/2wCEAAkGBxQRERUSExQWFhQXGCAYGRgXFRwaHxsgGhsaIh0fIh4hHykhHB8qHBsfIjIhJykrLi4uHCAzODMsNygtLjEBCgoKDg0OGxAQGzAmICQ4NDQyNDc0LCwtNDQ0ODYsNCw0LCwsLCwsLDQ0LCwwLCwsLCwsNCwsLCwsLCwsLCwsLP/AABEIAGIAoAMBEQACEQEDEQH/xAAcAAACAwEBAQEAAAAAAAAAAAAABgQFBwMBCAL/xABFEAACAQIEAwQHAwcKBwAAAAABAgMAEQQFEiEGMVEHE0FhIjJxgZGhsRQjQjQ1UnOyweEXM1RicpKT0ePwFSVDorPC8f/EABsBAAEFAQEAAAAAAAAAAAAAAAABAgQFBgMH/8QAOhEAAQMCBAIGBwgCAwEAAAAAAQACAwQRBRIhMUFxE1FhgbHBFCIykaHh8AYWIzM0QlPxJFJDctEV/9oADAMBAAIRAxEAPwDcaEIoQihCKEIoQihCKEKr4mzlcFhnxDDVpGy3tqJNgL2NvhQpFLTmolEY4pEwPa2HkRZMMERmAZ++vpBNr20Dl7abmVzLgJawua+5HC3zTdxtxKcugWYR95qcJbXptcMb3selKSqygo/SpCzNbS/WonAvGJzIzAw913Wn/qa769X9UW9X50A3XXEcP9Ey+te9+Ftrdp61w4245OXSpEIO91Jqv3mm25FraT0oJsnYfhnpbC7Na3ZfzS7/ACwN/Qx/j/6dJmVh93x/J8Pmj+WBv6GP8f8A06MyPu+P5Ph80fywN/Qx/j/6dGZH3fH8nw+abOBuLjmQlJiEXdlRbXrvqv8A1RblSg3VXiFB6IWjNe/ZbzKruLu0VcFP3CRd8yj0z3mnSTyHqm5tQSu9FhDqiPpHOyjhpfzCv+EM+OPwwnMfd3Yrp1avVPWw+lAN1CraX0aUx3v8Fd0qiIoQihCKEIoQihCKEIoQihCyjtoza7Q4VTsAZHHmdk/9j7xTXLS4DBo6U8h5+STM8yE4fD4WU3+/RmN/Agiw/ukfOmkK2pqsTSyM/wBT9fFNXFebfaskwrk3ZZlR/aqOPpY++ncFWUVP0GIPbwsSO8hL/BnFzZaZSsSyd7pvdittGryN/W+VIDZT6/DxV5buta/C+/8AS48X8TNmEqStGI9KabBi19yb8h1pCbp9DRCkYWg3v3J97N+GMJiMCss0CO5dwWN/BtqcAFSYrWzxVJaxxA0WY5PEHxMKMLq0yKR1BcAj4UnFaKdxbC5w3APgtG7UOG8LhsIskMKoxlVbjoQ3+VKQqDCKyeafLI4kWKX+CuJRgMJi3FjK7Isanrpe5t0H+VANgp2IUZqp428ADdKEmo+m1zqJ9I/iOxbfxO4v7aarUZR6o4cFtnZH+bl/WP8AWnt2WQxr9UeQTpSqpRQhFCEUIRQhFCEUIRQhfmRwoJJsALk9AKEoFzYL5zznFvmGMkdFLNK9kUc7DZR8BXPdbynjbS04DjYAaqzzvA5o8I+0xymGIXGpVsgAt4b8qXVRqeWhbJ+ERmdz1VCmOYYd4PwtIsg8ioYH4hv+0UinGIGUScQCE7dkeTwYk4rv4kk093p1C9r95e3wHwpzVT43USw9H0biL38lE7Vsrhw2JiWGNY1MVyFFrnUd6R2664LNJLE4yOJ1T52S/m1P7b/tGnDZUuM/q3d3gsdyH8sw/wCvT/yCm8Vqqn9O/wD6nwWsdsn5Cn65fo1OdsszgX6k8iskybK5MVOkEQuzm1/BR4k+Qpi1FRO2CMyP2Cc+1TK0wkeBgj9VFkHtN47k+ZO9K5VGDTOmfLI7c2804dkf5uX9Y/1pzdlV41+qPIJ0pVUooQihCKEKq4qlkTBztDq70ISmkXN/IeJoKkUgY6doftfVYziOIs1jXVJJiUXq0ZUfEramXK1jaPD3mzQ0nn81zwvFOZykiOadyNyETVb4LRcpz6ChZq9oHM2815ieK8yjOmSedDa9nXSbewrRcoZQUTxdrQeRv5qdBNnOKhupnkikBFxpsRyPnRquLm4bDJY2DhzXDDZHicDBNipI3hlj7vuXJGxZiH23B9HrRqnvqoamVkLSHNN7jkNF5gM2zTHa4opZJfR9NboPRO3jajVLLT0FNZ72gdW6oYVEE2meIsFNnjYlD8RuDSKa4mWO8TrX2O675BmOJhfRhZGV5SFstvSIvpG/tPxpUyqhgkbmmFw34LvxUmNEi/bhJr02QvblfexG3M/Og9qZRGmyn0e1uP0Uww8fDDYKKDBxCOTcyFrsFN/w35357nai+igHCTNUOkndccO3ny+KV8DlGKKjERQylVOoSKhO4N7jrYjmKNVZSVFOD0T3C50smLLeLftgGFzH7yIm6SX0FXAOm5HMG9qUG+6r5sP9H/GpdCNxvolzh7GYmOULhWZZZLKNNrny35U0XVjVRwOZeYaDn5KVxS+O1ouO7zUASge3IkXsRseQpT2rlRClyk09u21/Na/2azRPgEMKd2NR1LqLWa+9id7Hnbzpw2WWxRsjakh5v29iaaVVyKEIoQihCKEJO7Wfza/9tP2hSO2Vrg36tvf4JQ7Ffymf9UP2qa3dWeP/AJTOaj9sn5cn6kftNQ7ddMC/IdzUPIsTmwgQYUTGH8OlFI577+2jVdalmHmQ9KRm47qwzSbHtluL+3CQWeHu9agfjbVa3P8ADS621UeFtKKuP0e37r+7TzS3wrxBPgnd4EV2ZdJ1KzWF739EikBsrGtpIqhoEpsByHiusGUYzMsSzmN9UjXeQoVRffa3IbDyo1Ka6ppqOENDhpsL3Kp8txbRTRyoLsjhlBBNyDcCw3+FIFLmjbJG5jtiFecQZrjczkTXCxKXCJHE+2q1+p8BSk3UKlhpaNpyv33JIVBj8K8LvFINLobMOhppU6KRsjQ9uxX0rlkarDGqeqEULbpYWrqvPpSS8l29188cUxqmNxKpYKJWAA5Dfl8aYd1u6IudTsLt7BRspxrQTxzIAzowZQQSCfYN6RdJ4myxuY42BVznuZY3M5E1wsxW4VY4msNRF+d+g3J8KU6qHTRUtG05X773IWvcB5I2CwaRSfzhJdgPAt4e4bU4Cyy+I1IqJy9u2wTFSqCihCKEIoQihCT+1ZCctcAEnWmwF/xCkdsrTByBVNJ7fBKXYxEy4me6kfdDmCPxCmt3VnjzmmNljxXXtPwIkxoLXsIlAtt4tf8Ad8asKOjbOSXE2Cy9Xj8uGU7WQAZnEk31sBbhcbnwKpsFxfjcEgw8AUxp6paIsd9+YPU1EnZ0UjmDgtFQRU+JU7KuU2c8agGwvtpfVWeYZxNjcKe/b1luVA0gEctufOqWSeYVGXh1Kqu6mxDLEdAQOvRe9i8TDEz6lI+6HMEfiFWrd1d485pjZY8VX5TjsU+c6BK7ffuGGsldAJvtfTbTQN12nigbQZsoGg4a38Uu5DEyvqKsCBdTYix8j1qdhoY6azhfTRVf2ynmbh94H2GYZrHW392W2cB4tpcLd31MGI3NyB4X/wB8qdXsayazRZZPCZXSU93G5Snx7wcTixi1XXE5+9UC+kgbMR+idr9PZVVUlzY3Fu61kGJmOjfEDZw9k/XHqVbmXF2JwaCOFgdYPrKW0AbDTvYc/PlUPDnvIdc6fXyXDBaJlUXulJsLd54/Xaqfh/A3VpJUJdmJu6m5B8Rfnck71FxOokY8NY62nmtJPILhrDoOpfnIMLpzWHQpCCYWsDblvv7as6R7nRNLt02qkDqN1zrZXXHfEWKjzFkikkQIVCqDYHYb28bk+NWsUbSy5UfDaKnfSZngG97lbAl7C/PxqKsmvaEIoQihCKEIoQihC8oQsm4tz0YuRSq6VQEAk+tc8/KtHRUxhabndYzEq0VLxlGgVzwhxGIsO8RF2QFkudjc8vcT8Kq8ZaYWmcfRVpg1WOjMJ3GoULFZnJJKJiQHFraRYC3SsW+d739Id1aF5JuqjjLjbEkLAj6DYl2T0SwOwHl48vKrmlmkkjzPWpwKjbKwzSi/AeZSRl+NkgkWWJijruCP971IWmliZKwseLgrQc94lfFxQ+kNJjVnVeWvx+HSr7DIm5OkO68c+0znw1TqYH1QqnC4p4m1RsVPUG3/ANqzfG14s4XWdjlfGbsNkzZnnL4k6rkIQLLfbkL7e2vN8SL21D4idAtmyfpmB44r8Zbj2hcEWIuNQIBBH7jUaCd8Lrt24royRzdijO8Z30ztcEXsthb0RyqJWymSYuPdyWqoTGYRkN+vmpnDeaSJNHHqPdltOk7jfp03rvQVcjJWx39U6WTaynY6Nz7apB42zdsTjJS1tKMyLYDkpI997c63ELA1vNXuG0zYadttyASm3s14txEuIXCzPrQqbFh6QKjYX8R7a4zxNaLhVWL4dDHF00Ysb9y1OoqzKKEIoQihCKELPO1/F4iKOEwu6R3YSFDbf0dNzz6299IVeYJHC97hIATpa/fdTuz/ADdpsrZ5JCzx61LNuRYXF+uxFOjF3AKFjcTYJXZRYWus9rXLytSMEp1AgbeJqtxfJ6HIH9Sm4eH9O0tVrXm61aVOIsokBfEc0JFzblfYDpVzRThzAy23uWzwTEY3sbTZSCO8HiqAmpy0Kc5cqkwyRCRbaowwsb8x9a0uHPaYQBuN14n9pszsRkkOzjpyGi41OWfTAuXvDFEzgASAsu/h59OYrz/Hzmqy4bbe5a2gidHTtzcdVIyvAmeTuwbEgkX8qqoIjK7KCprW5jZc8ywhhfuyQWAGq3IE+HnUSqj6OTKTqtThzSKcXClcO4B5ZlK2tGysxJ8Af4V0oad8soLf2kErpWTNjjIPG6y/GS65Hf8ASYt8STXoLPZC0sTcrGt6gEwdnAb/AIjBp6m/s0muVR7Cr8Yt6I6/Yt5qAsQihCKEIoQqfi6SZcJIcO2mbYIbA3JIFhfa5va9BUmjEZmb0o9XisZ4veR1jadsSZtTIyzBdK6AL6SuxN2FMK1dAGguEYbl30vfXrvrwTP2f50py3E4YjS0SswN/WD3+YO3vFSKXWVo7VnvtTAWMdNfRwtysqBwASAbjrWpBJGq8pcADYJg4bmAgxCsSAzRjl5vf5Cs79oy0RNvx08Fe4IdJAezzXOsQrld+I3LZNKPBJl94JB+pq6w9xMJHUVe4Cf8lvf4LLW5VMK3C1njkehgz4GH9y/51fYV7Lu5eLfaQfjN7/FUGTYdZcRFG26s4B3tterGd5ZG5w3Co6SNskzWO2JTtxztJEo5BDYe/wDhXnmJn128ltZeAUPhEH7Utuhv8K40H5wSRe0q3M5C00pPi7fU1V1Li6Z5PWVsIABE0DqCvOBv5yW3PRt8assG/MfyCg4n7Deaxlybm/O+/trat2FlsG2sLbJk7OJdOYwm4A3BuQOYPXzrlUewq3F23pHdy3moCxCKEIoQihCoON8YsWDkuLu40xrvcueVgNyR623SkKmUMZfMOob8lguZRyowWVixtqU69QIY3uD5nfr13pi2sDo3NvGLd1u5XHAcyritLsFR43Uktbwuvv1AWrpC4tkBCq8fhEtC8Ebaq3wuVySQyTKBojtqJPXp1/jWpfO1rww7leLR0skkbpRs1M3D2XGPATzPa0oXQOdtJYX8tzWfx6VrmFv+viVf4RTujhdI791rd11EfLZBEJiv3Z8bj6e2sgYJBH0ltFZZTa67ZhlpfKMUXBA2kS1t9FvlcVaYcxwjJI32VtgzzHUsPWbe9ZbluHEs0UZ5PIqH2MwB+tTluJnlkbnDgCVt3HeVJ9kVlBvCAq7nZSQD7dgKtMOlLZcvArybGohLCZT7Q890mcJRhsZCD+lf3gEj5irWtJEDrLP4a0OqmApt47t3kQ8dJ+ot++sDiftt71r5twuHBq2xLA8wrD4EUzDxaYhJF7RS9I1yTzuSfjVG43JK2bRYAJg4HktiGHVD8iKtMHdaYjrCr8SbeMHtWZcWYXusbiEGwEhI9hNx8jW1hN2BaSgk6SmY49XyVSOe3Pwroe1Sza2q+i+Gsc0+FikdSrlRqDAg3HM2PgedVbhY6Lz2qibHM5jTcAqzpFHRQhLvHWcPhcNeKwlkcRRk8gW8fcATSFTaCBs0vr+yBc9yyHNpWLEiWR3iu5eSQsrkbnSBy/DYDz6U06LTQAAWLQA7SwGo5/FWmedn8y91JhklmSRQ7AldSk7lSSR4eNqUhcabFmEObKQ0jTjZLmTwFCkrRao2bSCxsNuZ923n0obobqXWkSRviDrGx+K1PhqFv+F4i/JtZHuUX+YNXNU4elt7l5NQMd/899+N7K14cy9mywRnm6sR7ySKrsUAle9oVhhkZbSNB4+arTP/AMsA5kyafZves8Xf4Vu1Sf8AjVtxJAUyqZLbiAj5b1bxtyxgdisqDSoj5hY1wNhxJmGGU7jvA390Ej5ilG62GJPLKV5HV46LduJIdeEmX+oT8Bf91SaZ2WVp7V55WtzU7x2FZdwvMExcLHlrA+O3760NW3NC4LH4e4NqWE9fyTfxsv38R6r9G/jXn+I/mt+uK2Uu4X5yAquPkF7Al1G/nypKWwqnDmhntlGNyKNcZHEARG632Y32vfc38q4S0MTapsYHqkK/jq5DA55OoXTBYEYbMFRb6SpIufAj57inxQCnrg1uxCbJMZqQuO90s8VZWjZ5ErrdJtJYXO+xB5eytOx34RVjRTuGGvLTq3+117Msri+2YsFFbum0oWF9PpuNr+QFE7iWtTcYnkNPEb+0NfcFqdRlmkUIRQhU/FWRDG4cxFtDAh0f9Fl5GkIupNJUmnkz2uNiOsJYw3A80rD7W8PdAglIVI16dluT6oA2stFr7qe7EI42/gA36ydv/e9PwFKqdIPFHA6s4bDwsS7Fm+9tGpJFzoJ8ee3TlUimbBfNKduHWlrMTxARdFT2udM2lwOe6nyZPiocD9miCyMzEMQQulW58yL7/WpInhkqOlfoPNUhpaiKk6CPUnusCrAZRiO4ihEwUKul7Dc+w9LVU1zXzvJjdYH3qxgieyJrCdgo0mQSRdzHH6aCXvHJIFraQNvZeoJpHsytZqL3K6ZCLAKfxkGOBnVEZ2ZCoVBc77cqsjsp9FYTsLjYXWX8McC49WixSCONkbUqylgduoA2B+NIBxWjrMUpXB0RuQeIWo4+HEzYbRaJJHBD2ZmAv+ibC/vFSIHMY8OfwWMro3PaWQnQ8Tv8Ej4fhqaHGxR2LgMrFwp0gA35+6rl9YySBx27FmGYdLFVMbvYg34Jr4xy+STu5I1LFbggbnexB+VY7EIXvyuYL2WolaTayltw7C57yzo5OvZyCCd/O29dTRROOfUHfdOyA6rzGYOV8ZCwU93Gp9K43J8OvSmSwyPqmOt6rRv9aqdHIxsDm/uK48RxyJNFiETWEBDAc7E9PYTXKubKyVkzBcDddKVzHRuicbX2UPC8Kd9iVxs08jsDqiXSE0C5IUi3he1W7ZczPVFr+9dH1/RwmnjYAOJ3v2rlkWQS4bNMRKqHuJVJ1lh6zMCRa9+d/CnOfdgHUn1FWyajYwn1mnbsTnXNVKKEIoQihCKEIoQihCKEIoQihCKEIoQihCKEIoQihCKEIoQihCKEIoQ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6" name="AutoShape 6" descr="data:image/jpeg;base64,/9j/4AAQSkZJRgABAQAAAQABAAD/2wCEAAkGBxQRERUSExQWFhQXGCAYGRgXFRwaHxsgGhsaIh0fIh4hHykhHB8qHBsfIjIhJykrLi4uHCAzODMsNygtLjEBCgoKDg0OGxAQGzAmICQ4NDQyNDc0LCwtNDQ0ODYsNCw0LCwsLCwsLDQ0LCwwLCwsLCwsNCwsLCwsLCwsLCwsLP/AABEIAGIAoAMBEQACEQEDEQH/xAAcAAACAwEBAQEAAAAAAAAAAAAABgQFBwMBCAL/xABFEAACAQIEAwQHAwcKBwAAAAABAgMAEQQFEiEGMVEHE0FhIjJxgZGhsRQjQjQ1UnOyweEXM1RicpKT0ePwFSVDorPC8f/EABsBAAEFAQEAAAAAAAAAAAAAAAABAgQFBgMH/8QAOhEAAQMCBAIGBwgCAwEAAAAAAQACAwQRBRIhMUFxE1FhgbHBFCIykaHh8AYWIzM0QlPxJFJDctEV/9oADAMBAAIRAxEAPwDcaEIoQihCKEIoQihCKEKr4mzlcFhnxDDVpGy3tqJNgL2NvhQpFLTmolEY4pEwPa2HkRZMMERmAZ++vpBNr20Dl7abmVzLgJawua+5HC3zTdxtxKcugWYR95qcJbXptcMb3selKSqygo/SpCzNbS/WonAvGJzIzAw913Wn/qa769X9UW9X50A3XXEcP9Ey+te9+Ftrdp61w4245OXSpEIO91Jqv3mm25FraT0oJsnYfhnpbC7Na3ZfzS7/ACwN/Qx/j/6dJmVh93x/J8Pmj+WBv6GP8f8A06MyPu+P5Ph80fywN/Qx/j/6dGZH3fH8nw+abOBuLjmQlJiEXdlRbXrvqv8A1RblSg3VXiFB6IWjNe/ZbzKruLu0VcFP3CRd8yj0z3mnSTyHqm5tQSu9FhDqiPpHOyjhpfzCv+EM+OPwwnMfd3Yrp1avVPWw+lAN1CraX0aUx3v8Fd0qiIoQihCKEIoQihCKEIoQihCyjtoza7Q4VTsAZHHmdk/9j7xTXLS4DBo6U8h5+STM8yE4fD4WU3+/RmN/Agiw/ukfOmkK2pqsTSyM/wBT9fFNXFebfaskwrk3ZZlR/aqOPpY++ncFWUVP0GIPbwsSO8hL/BnFzZaZSsSyd7pvdittGryN/W+VIDZT6/DxV5buta/C+/8AS48X8TNmEqStGI9KabBi19yb8h1pCbp9DRCkYWg3v3J97N+GMJiMCss0CO5dwWN/BtqcAFSYrWzxVJaxxA0WY5PEHxMKMLq0yKR1BcAj4UnFaKdxbC5w3APgtG7UOG8LhsIskMKoxlVbjoQ3+VKQqDCKyeafLI4kWKX+CuJRgMJi3FjK7Isanrpe5t0H+VANgp2IUZqp428ADdKEmo+m1zqJ9I/iOxbfxO4v7aarUZR6o4cFtnZH+bl/WP8AWnt2WQxr9UeQTpSqpRQhFCEUIRQhFCEUIRQhfmRwoJJsALk9AKEoFzYL5zznFvmGMkdFLNK9kUc7DZR8BXPdbynjbS04DjYAaqzzvA5o8I+0xymGIXGpVsgAt4b8qXVRqeWhbJ+ERmdz1VCmOYYd4PwtIsg8ioYH4hv+0UinGIGUScQCE7dkeTwYk4rv4kk093p1C9r95e3wHwpzVT43USw9H0biL38lE7Vsrhw2JiWGNY1MVyFFrnUd6R2664LNJLE4yOJ1T52S/m1P7b/tGnDZUuM/q3d3gsdyH8sw/wCvT/yCm8Vqqn9O/wD6nwWsdsn5Cn65fo1OdsszgX6k8iskybK5MVOkEQuzm1/BR4k+Qpi1FRO2CMyP2Cc+1TK0wkeBgj9VFkHtN47k+ZO9K5VGDTOmfLI7c2804dkf5uX9Y/1pzdlV41+qPIJ0pVUooQihCKEKq4qlkTBztDq70ISmkXN/IeJoKkUgY6doftfVYziOIs1jXVJJiUXq0ZUfEramXK1jaPD3mzQ0nn81zwvFOZykiOadyNyETVb4LRcpz6ChZq9oHM2815ieK8yjOmSedDa9nXSbewrRcoZQUTxdrQeRv5qdBNnOKhupnkikBFxpsRyPnRquLm4bDJY2DhzXDDZHicDBNipI3hlj7vuXJGxZiH23B9HrRqnvqoamVkLSHNN7jkNF5gM2zTHa4opZJfR9NboPRO3jajVLLT0FNZ72gdW6oYVEE2meIsFNnjYlD8RuDSKa4mWO8TrX2O675BmOJhfRhZGV5SFstvSIvpG/tPxpUyqhgkbmmFw34LvxUmNEi/bhJr02QvblfexG3M/Og9qZRGmyn0e1uP0Uww8fDDYKKDBxCOTcyFrsFN/w35357nai+igHCTNUOkndccO3ny+KV8DlGKKjERQylVOoSKhO4N7jrYjmKNVZSVFOD0T3C50smLLeLftgGFzH7yIm6SX0FXAOm5HMG9qUG+6r5sP9H/GpdCNxvolzh7GYmOULhWZZZLKNNrny35U0XVjVRwOZeYaDn5KVxS+O1ouO7zUASge3IkXsRseQpT2rlRClyk09u21/Na/2azRPgEMKd2NR1LqLWa+9id7Hnbzpw2WWxRsjakh5v29iaaVVyKEIoQihCKEJO7Wfza/9tP2hSO2Vrg36tvf4JQ7Ffymf9UP2qa3dWeP/AJTOaj9sn5cn6kftNQ7ddMC/IdzUPIsTmwgQYUTGH8OlFI577+2jVdalmHmQ9KRm47qwzSbHtluL+3CQWeHu9agfjbVa3P8ADS621UeFtKKuP0e37r+7TzS3wrxBPgnd4EV2ZdJ1KzWF739EikBsrGtpIqhoEpsByHiusGUYzMsSzmN9UjXeQoVRffa3IbDyo1Ka6ppqOENDhpsL3Kp8txbRTRyoLsjhlBBNyDcCw3+FIFLmjbJG5jtiFecQZrjczkTXCxKXCJHE+2q1+p8BSk3UKlhpaNpyv33JIVBj8K8LvFINLobMOhppU6KRsjQ9uxX0rlkarDGqeqEULbpYWrqvPpSS8l29188cUxqmNxKpYKJWAA5Dfl8aYd1u6IudTsLt7BRspxrQTxzIAzowZQQSCfYN6RdJ4myxuY42BVznuZY3M5E1wsxW4VY4msNRF+d+g3J8KU6qHTRUtG05X773IWvcB5I2CwaRSfzhJdgPAt4e4bU4Cyy+I1IqJy9u2wTFSqCihCKEIoQihCT+1ZCctcAEnWmwF/xCkdsrTByBVNJ7fBKXYxEy4me6kfdDmCPxCmt3VnjzmmNljxXXtPwIkxoLXsIlAtt4tf8Ad8asKOjbOSXE2Cy9Xj8uGU7WQAZnEk31sBbhcbnwKpsFxfjcEgw8AUxp6paIsd9+YPU1EnZ0UjmDgtFQRU+JU7KuU2c8agGwvtpfVWeYZxNjcKe/b1luVA0gEctufOqWSeYVGXh1Kqu6mxDLEdAQOvRe9i8TDEz6lI+6HMEfiFWrd1d485pjZY8VX5TjsU+c6BK7ffuGGsldAJvtfTbTQN12nigbQZsoGg4a38Uu5DEyvqKsCBdTYix8j1qdhoY6azhfTRVf2ynmbh94H2GYZrHW392W2cB4tpcLd31MGI3NyB4X/wB8qdXsayazRZZPCZXSU93G5Snx7wcTixi1XXE5+9UC+kgbMR+idr9PZVVUlzY3Fu61kGJmOjfEDZw9k/XHqVbmXF2JwaCOFgdYPrKW0AbDTvYc/PlUPDnvIdc6fXyXDBaJlUXulJsLd54/Xaqfh/A3VpJUJdmJu6m5B8Rfnck71FxOokY8NY62nmtJPILhrDoOpfnIMLpzWHQpCCYWsDblvv7as6R7nRNLt02qkDqN1zrZXXHfEWKjzFkikkQIVCqDYHYb28bk+NWsUbSy5UfDaKnfSZngG97lbAl7C/PxqKsmvaEIoQihCKEIoQihC8oQsm4tz0YuRSq6VQEAk+tc8/KtHRUxhabndYzEq0VLxlGgVzwhxGIsO8RF2QFkudjc8vcT8Kq8ZaYWmcfRVpg1WOjMJ3GoULFZnJJKJiQHFraRYC3SsW+d739Id1aF5JuqjjLjbEkLAj6DYl2T0SwOwHl48vKrmlmkkjzPWpwKjbKwzSi/AeZSRl+NkgkWWJijruCP971IWmliZKwseLgrQc94lfFxQ+kNJjVnVeWvx+HSr7DIm5OkO68c+0znw1TqYH1QqnC4p4m1RsVPUG3/ANqzfG14s4XWdjlfGbsNkzZnnL4k6rkIQLLfbkL7e2vN8SL21D4idAtmyfpmB44r8Zbj2hcEWIuNQIBBH7jUaCd8Lrt24royRzdijO8Z30ztcEXsthb0RyqJWymSYuPdyWqoTGYRkN+vmpnDeaSJNHHqPdltOk7jfp03rvQVcjJWx39U6WTaynY6Nz7apB42zdsTjJS1tKMyLYDkpI997c63ELA1vNXuG0zYadttyASm3s14txEuIXCzPrQqbFh6QKjYX8R7a4zxNaLhVWL4dDHF00Ysb9y1OoqzKKEIoQihCKELPO1/F4iKOEwu6R3YSFDbf0dNzz6299IVeYJHC97hIATpa/fdTuz/ADdpsrZ5JCzx61LNuRYXF+uxFOjF3AKFjcTYJXZRYWus9rXLytSMEp1AgbeJqtxfJ6HIH9Sm4eH9O0tVrXm61aVOIsokBfEc0JFzblfYDpVzRThzAy23uWzwTEY3sbTZSCO8HiqAmpy0Kc5cqkwyRCRbaowwsb8x9a0uHPaYQBuN14n9pszsRkkOzjpyGi41OWfTAuXvDFEzgASAsu/h59OYrz/Hzmqy4bbe5a2gidHTtzcdVIyvAmeTuwbEgkX8qqoIjK7KCprW5jZc8ywhhfuyQWAGq3IE+HnUSqj6OTKTqtThzSKcXClcO4B5ZlK2tGysxJ8Af4V0oad8soLf2kErpWTNjjIPG6y/GS65Hf8ASYt8STXoLPZC0sTcrGt6gEwdnAb/AIjBp6m/s0muVR7Cr8Yt6I6/Yt5qAsQihCKEIoQqfi6SZcJIcO2mbYIbA3JIFhfa5va9BUmjEZmb0o9XisZ4veR1jadsSZtTIyzBdK6AL6SuxN2FMK1dAGguEYbl30vfXrvrwTP2f50py3E4YjS0SswN/WD3+YO3vFSKXWVo7VnvtTAWMdNfRwtysqBwASAbjrWpBJGq8pcADYJg4bmAgxCsSAzRjl5vf5Cs79oy0RNvx08Fe4IdJAezzXOsQrld+I3LZNKPBJl94JB+pq6w9xMJHUVe4Cf8lvf4LLW5VMK3C1njkehgz4GH9y/51fYV7Lu5eLfaQfjN7/FUGTYdZcRFG26s4B3tterGd5ZG5w3Co6SNskzWO2JTtxztJEo5BDYe/wDhXnmJn128ltZeAUPhEH7Utuhv8K40H5wSRe0q3M5C00pPi7fU1V1Li6Z5PWVsIABE0DqCvOBv5yW3PRt8assG/MfyCg4n7Deaxlybm/O+/trat2FlsG2sLbJk7OJdOYwm4A3BuQOYPXzrlUewq3F23pHdy3moCxCKEIoQihCoON8YsWDkuLu40xrvcueVgNyR623SkKmUMZfMOob8lguZRyowWVixtqU69QIY3uD5nfr13pi2sDo3NvGLd1u5XHAcyritLsFR43Uktbwuvv1AWrpC4tkBCq8fhEtC8Ebaq3wuVySQyTKBojtqJPXp1/jWpfO1rww7leLR0skkbpRs1M3D2XGPATzPa0oXQOdtJYX8tzWfx6VrmFv+viVf4RTujhdI791rd11EfLZBEJiv3Z8bj6e2sgYJBH0ltFZZTa67ZhlpfKMUXBA2kS1t9FvlcVaYcxwjJI32VtgzzHUsPWbe9ZbluHEs0UZ5PIqH2MwB+tTluJnlkbnDgCVt3HeVJ9kVlBvCAq7nZSQD7dgKtMOlLZcvArybGohLCZT7Q890mcJRhsZCD+lf3gEj5irWtJEDrLP4a0OqmApt47t3kQ8dJ+ot++sDiftt71r5twuHBq2xLA8wrD4EUzDxaYhJF7RS9I1yTzuSfjVG43JK2bRYAJg4HktiGHVD8iKtMHdaYjrCr8SbeMHtWZcWYXusbiEGwEhI9hNx8jW1hN2BaSgk6SmY49XyVSOe3Pwroe1Sza2q+i+Gsc0+FikdSrlRqDAg3HM2PgedVbhY6Lz2qibHM5jTcAqzpFHRQhLvHWcPhcNeKwlkcRRk8gW8fcATSFTaCBs0vr+yBc9yyHNpWLEiWR3iu5eSQsrkbnSBy/DYDz6U06LTQAAWLQA7SwGo5/FWmedn8y91JhklmSRQ7AldSk7lSSR4eNqUhcabFmEObKQ0jTjZLmTwFCkrRao2bSCxsNuZ923n0obobqXWkSRviDrGx+K1PhqFv+F4i/JtZHuUX+YNXNU4elt7l5NQMd/899+N7K14cy9mywRnm6sR7ySKrsUAle9oVhhkZbSNB4+arTP/AMsA5kyafZves8Xf4Vu1Sf8AjVtxJAUyqZLbiAj5b1bxtyxgdisqDSoj5hY1wNhxJmGGU7jvA390Ej5ilG62GJPLKV5HV46LduJIdeEmX+oT8Bf91SaZ2WVp7V55WtzU7x2FZdwvMExcLHlrA+O3760NW3NC4LH4e4NqWE9fyTfxsv38R6r9G/jXn+I/mt+uK2Uu4X5yAquPkF7Al1G/nypKWwqnDmhntlGNyKNcZHEARG632Y32vfc38q4S0MTapsYHqkK/jq5DA55OoXTBYEYbMFRb6SpIufAj57inxQCnrg1uxCbJMZqQuO90s8VZWjZ5ErrdJtJYXO+xB5eytOx34RVjRTuGGvLTq3+117Msri+2YsFFbum0oWF9PpuNr+QFE7iWtTcYnkNPEb+0NfcFqdRlmkUIRQhU/FWRDG4cxFtDAh0f9Fl5GkIupNJUmnkz2uNiOsJYw3A80rD7W8PdAglIVI16dluT6oA2stFr7qe7EI42/gA36ydv/e9PwFKqdIPFHA6s4bDwsS7Fm+9tGpJFzoJ8ee3TlUimbBfNKduHWlrMTxARdFT2udM2lwOe6nyZPiocD9miCyMzEMQQulW58yL7/WpInhkqOlfoPNUhpaiKk6CPUnusCrAZRiO4ihEwUKul7Dc+w9LVU1zXzvJjdYH3qxgieyJrCdgo0mQSRdzHH6aCXvHJIFraQNvZeoJpHsytZqL3K6ZCLAKfxkGOBnVEZ2ZCoVBc77cqsjsp9FYTsLjYXWX8McC49WixSCONkbUqylgduoA2B+NIBxWjrMUpXB0RuQeIWo4+HEzYbRaJJHBD2ZmAv+ibC/vFSIHMY8OfwWMro3PaWQnQ8Tv8Ej4fhqaHGxR2LgMrFwp0gA35+6rl9YySBx27FmGYdLFVMbvYg34Jr4xy+STu5I1LFbggbnexB+VY7EIXvyuYL2WolaTayltw7C57yzo5OvZyCCd/O29dTRROOfUHfdOyA6rzGYOV8ZCwU93Gp9K43J8OvSmSwyPqmOt6rRv9aqdHIxsDm/uK48RxyJNFiETWEBDAc7E9PYTXKubKyVkzBcDddKVzHRuicbX2UPC8Kd9iVxs08jsDqiXSE0C5IUi3he1W7ZczPVFr+9dH1/RwmnjYAOJ3v2rlkWQS4bNMRKqHuJVJ1lh6zMCRa9+d/CnOfdgHUn1FWyajYwn1mnbsTnXNVKKEIoQihCKEIoQihCKEIoQihCKEIoQihCKEIoQihCKEIoQihCKEIoQ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8" name="AutoShape 8" descr="data:image/jpeg;base64,/9j/4AAQSkZJRgABAQAAAQABAAD/2wCEAAkGBxQRERUSExQWFhQXGCAYGRgXFRwaHxsgGhsaIh0fIh4hHykhHB8qHBsfIjIhJykrLi4uHCAzODMsNygtLjEBCgoKDg0OGxAQGzAmICQ4NDQyNDc0LCwtNDQ0ODYsNCw0LCwsLCwsLDQ0LCwwLCwsLCwsNCwsLCwsLCwsLCwsLP/AABEIAGIAoAMBEQACEQEDEQH/xAAcAAACAwEBAQEAAAAAAAAAAAAABgQFBwMBCAL/xABFEAACAQIEAwQHAwcKBwAAAAABAgMAEQQFEiEGMVEHE0FhIjJxgZGhsRQjQjQ1UnOyweEXM1RicpKT0ePwFSVDorPC8f/EABsBAAEFAQEAAAAAAAAAAAAAAAABAgQFBgMH/8QAOhEAAQMCBAIGBwgCAwEAAAAAAQACAwQRBRIhMUFxE1FhgbHBFCIykaHh8AYWIzM0QlPxJFJDctEV/9oADAMBAAIRAxEAPwDcaEIoQihCKEIoQihCKEKr4mzlcFhnxDDVpGy3tqJNgL2NvhQpFLTmolEY4pEwPa2HkRZMMERmAZ++vpBNr20Dl7abmVzLgJawua+5HC3zTdxtxKcugWYR95qcJbXptcMb3selKSqygo/SpCzNbS/WonAvGJzIzAw913Wn/qa769X9UW9X50A3XXEcP9Ey+te9+Ftrdp61w4245OXSpEIO91Jqv3mm25FraT0oJsnYfhnpbC7Na3ZfzS7/ACwN/Qx/j/6dJmVh93x/J8Pmj+WBv6GP8f8A06MyPu+P5Ph80fywN/Qx/j/6dGZH3fH8nw+abOBuLjmQlJiEXdlRbXrvqv8A1RblSg3VXiFB6IWjNe/ZbzKruLu0VcFP3CRd8yj0z3mnSTyHqm5tQSu9FhDqiPpHOyjhpfzCv+EM+OPwwnMfd3Yrp1avVPWw+lAN1CraX0aUx3v8Fd0qiIoQihCKEIoQihCKEIoQihCyjtoza7Q4VTsAZHHmdk/9j7xTXLS4DBo6U8h5+STM8yE4fD4WU3+/RmN/Agiw/ukfOmkK2pqsTSyM/wBT9fFNXFebfaskwrk3ZZlR/aqOPpY++ncFWUVP0GIPbwsSO8hL/BnFzZaZSsSyd7pvdittGryN/W+VIDZT6/DxV5buta/C+/8AS48X8TNmEqStGI9KabBi19yb8h1pCbp9DRCkYWg3v3J97N+GMJiMCss0CO5dwWN/BtqcAFSYrWzxVJaxxA0WY5PEHxMKMLq0yKR1BcAj4UnFaKdxbC5w3APgtG7UOG8LhsIskMKoxlVbjoQ3+VKQqDCKyeafLI4kWKX+CuJRgMJi3FjK7Isanrpe5t0H+VANgp2IUZqp428ADdKEmo+m1zqJ9I/iOxbfxO4v7aarUZR6o4cFtnZH+bl/WP8AWnt2WQxr9UeQTpSqpRQhFCEUIRQhFCEUIRQhfmRwoJJsALk9AKEoFzYL5zznFvmGMkdFLNK9kUc7DZR8BXPdbynjbS04DjYAaqzzvA5o8I+0xymGIXGpVsgAt4b8qXVRqeWhbJ+ERmdz1VCmOYYd4PwtIsg8ioYH4hv+0UinGIGUScQCE7dkeTwYk4rv4kk093p1C9r95e3wHwpzVT43USw9H0biL38lE7Vsrhw2JiWGNY1MVyFFrnUd6R2664LNJLE4yOJ1T52S/m1P7b/tGnDZUuM/q3d3gsdyH8sw/wCvT/yCm8Vqqn9O/wD6nwWsdsn5Cn65fo1OdsszgX6k8iskybK5MVOkEQuzm1/BR4k+Qpi1FRO2CMyP2Cc+1TK0wkeBgj9VFkHtN47k+ZO9K5VGDTOmfLI7c2804dkf5uX9Y/1pzdlV41+qPIJ0pVUooQihCKEKq4qlkTBztDq70ISmkXN/IeJoKkUgY6doftfVYziOIs1jXVJJiUXq0ZUfEramXK1jaPD3mzQ0nn81zwvFOZykiOadyNyETVb4LRcpz6ChZq9oHM2815ieK8yjOmSedDa9nXSbewrRcoZQUTxdrQeRv5qdBNnOKhupnkikBFxpsRyPnRquLm4bDJY2DhzXDDZHicDBNipI3hlj7vuXJGxZiH23B9HrRqnvqoamVkLSHNN7jkNF5gM2zTHa4opZJfR9NboPRO3jajVLLT0FNZ72gdW6oYVEE2meIsFNnjYlD8RuDSKa4mWO8TrX2O675BmOJhfRhZGV5SFstvSIvpG/tPxpUyqhgkbmmFw34LvxUmNEi/bhJr02QvblfexG3M/Og9qZRGmyn0e1uP0Uww8fDDYKKDBxCOTcyFrsFN/w35357nai+igHCTNUOkndccO3ny+KV8DlGKKjERQylVOoSKhO4N7jrYjmKNVZSVFOD0T3C50smLLeLftgGFzH7yIm6SX0FXAOm5HMG9qUG+6r5sP9H/GpdCNxvolzh7GYmOULhWZZZLKNNrny35U0XVjVRwOZeYaDn5KVxS+O1ouO7zUASge3IkXsRseQpT2rlRClyk09u21/Na/2azRPgEMKd2NR1LqLWa+9id7Hnbzpw2WWxRsjakh5v29iaaVVyKEIoQihCKEJO7Wfza/9tP2hSO2Vrg36tvf4JQ7Ffymf9UP2qa3dWeP/AJTOaj9sn5cn6kftNQ7ddMC/IdzUPIsTmwgQYUTGH8OlFI577+2jVdalmHmQ9KRm47qwzSbHtluL+3CQWeHu9agfjbVa3P8ADS621UeFtKKuP0e37r+7TzS3wrxBPgnd4EV2ZdJ1KzWF739EikBsrGtpIqhoEpsByHiusGUYzMsSzmN9UjXeQoVRffa3IbDyo1Ka6ppqOENDhpsL3Kp8txbRTRyoLsjhlBBNyDcCw3+FIFLmjbJG5jtiFecQZrjczkTXCxKXCJHE+2q1+p8BSk3UKlhpaNpyv33JIVBj8K8LvFINLobMOhppU6KRsjQ9uxX0rlkarDGqeqEULbpYWrqvPpSS8l29188cUxqmNxKpYKJWAA5Dfl8aYd1u6IudTsLt7BRspxrQTxzIAzowZQQSCfYN6RdJ4myxuY42BVznuZY3M5E1wsxW4VY4msNRF+d+g3J8KU6qHTRUtG05X773IWvcB5I2CwaRSfzhJdgPAt4e4bU4Cyy+I1IqJy9u2wTFSqCihCKEIoQihCT+1ZCctcAEnWmwF/xCkdsrTByBVNJ7fBKXYxEy4me6kfdDmCPxCmt3VnjzmmNljxXXtPwIkxoLXsIlAtt4tf8Ad8asKOjbOSXE2Cy9Xj8uGU7WQAZnEk31sBbhcbnwKpsFxfjcEgw8AUxp6paIsd9+YPU1EnZ0UjmDgtFQRU+JU7KuU2c8agGwvtpfVWeYZxNjcKe/b1luVA0gEctufOqWSeYVGXh1Kqu6mxDLEdAQOvRe9i8TDEz6lI+6HMEfiFWrd1d485pjZY8VX5TjsU+c6BK7ffuGGsldAJvtfTbTQN12nigbQZsoGg4a38Uu5DEyvqKsCBdTYix8j1qdhoY6azhfTRVf2ynmbh94H2GYZrHW392W2cB4tpcLd31MGI3NyB4X/wB8qdXsayazRZZPCZXSU93G5Snx7wcTixi1XXE5+9UC+kgbMR+idr9PZVVUlzY3Fu61kGJmOjfEDZw9k/XHqVbmXF2JwaCOFgdYPrKW0AbDTvYc/PlUPDnvIdc6fXyXDBaJlUXulJsLd54/Xaqfh/A3VpJUJdmJu6m5B8Rfnck71FxOokY8NY62nmtJPILhrDoOpfnIMLpzWHQpCCYWsDblvv7as6R7nRNLt02qkDqN1zrZXXHfEWKjzFkikkQIVCqDYHYb28bk+NWsUbSy5UfDaKnfSZngG97lbAl7C/PxqKsmvaEIoQihCKEIoQihC8oQsm4tz0YuRSq6VQEAk+tc8/KtHRUxhabndYzEq0VLxlGgVzwhxGIsO8RF2QFkudjc8vcT8Kq8ZaYWmcfRVpg1WOjMJ3GoULFZnJJKJiQHFraRYC3SsW+d739Id1aF5JuqjjLjbEkLAj6DYl2T0SwOwHl48vKrmlmkkjzPWpwKjbKwzSi/AeZSRl+NkgkWWJijruCP971IWmliZKwseLgrQc94lfFxQ+kNJjVnVeWvx+HSr7DIm5OkO68c+0znw1TqYH1QqnC4p4m1RsVPUG3/ANqzfG14s4XWdjlfGbsNkzZnnL4k6rkIQLLfbkL7e2vN8SL21D4idAtmyfpmB44r8Zbj2hcEWIuNQIBBH7jUaCd8Lrt24royRzdijO8Z30ztcEXsthb0RyqJWymSYuPdyWqoTGYRkN+vmpnDeaSJNHHqPdltOk7jfp03rvQVcjJWx39U6WTaynY6Nz7apB42zdsTjJS1tKMyLYDkpI997c63ELA1vNXuG0zYadttyASm3s14txEuIXCzPrQqbFh6QKjYX8R7a4zxNaLhVWL4dDHF00Ysb9y1OoqzKKEIoQihCKELPO1/F4iKOEwu6R3YSFDbf0dNzz6299IVeYJHC97hIATpa/fdTuz/ADdpsrZ5JCzx61LNuRYXF+uxFOjF3AKFjcTYJXZRYWus9rXLytSMEp1AgbeJqtxfJ6HIH9Sm4eH9O0tVrXm61aVOIsokBfEc0JFzblfYDpVzRThzAy23uWzwTEY3sbTZSCO8HiqAmpy0Kc5cqkwyRCRbaowwsb8x9a0uHPaYQBuN14n9pszsRkkOzjpyGi41OWfTAuXvDFEzgASAsu/h59OYrz/Hzmqy4bbe5a2gidHTtzcdVIyvAmeTuwbEgkX8qqoIjK7KCprW5jZc8ywhhfuyQWAGq3IE+HnUSqj6OTKTqtThzSKcXClcO4B5ZlK2tGysxJ8Af4V0oad8soLf2kErpWTNjjIPG6y/GS65Hf8ASYt8STXoLPZC0sTcrGt6gEwdnAb/AIjBp6m/s0muVR7Cr8Yt6I6/Yt5qAsQihCKEIoQqfi6SZcJIcO2mbYIbA3JIFhfa5va9BUmjEZmb0o9XisZ4veR1jadsSZtTIyzBdK6AL6SuxN2FMK1dAGguEYbl30vfXrvrwTP2f50py3E4YjS0SswN/WD3+YO3vFSKXWVo7VnvtTAWMdNfRwtysqBwASAbjrWpBJGq8pcADYJg4bmAgxCsSAzRjl5vf5Cs79oy0RNvx08Fe4IdJAezzXOsQrld+I3LZNKPBJl94JB+pq6w9xMJHUVe4Cf8lvf4LLW5VMK3C1njkehgz4GH9y/51fYV7Lu5eLfaQfjN7/FUGTYdZcRFG26s4B3tterGd5ZG5w3Co6SNskzWO2JTtxztJEo5BDYe/wDhXnmJn128ltZeAUPhEH7Utuhv8K40H5wSRe0q3M5C00pPi7fU1V1Li6Z5PWVsIABE0DqCvOBv5yW3PRt8assG/MfyCg4n7Deaxlybm/O+/trat2FlsG2sLbJk7OJdOYwm4A3BuQOYPXzrlUewq3F23pHdy3moCxCKEIoQihCoON8YsWDkuLu40xrvcueVgNyR623SkKmUMZfMOob8lguZRyowWVixtqU69QIY3uD5nfr13pi2sDo3NvGLd1u5XHAcyritLsFR43Uktbwuvv1AWrpC4tkBCq8fhEtC8Ebaq3wuVySQyTKBojtqJPXp1/jWpfO1rww7leLR0skkbpRs1M3D2XGPATzPa0oXQOdtJYX8tzWfx6VrmFv+viVf4RTujhdI791rd11EfLZBEJiv3Z8bj6e2sgYJBH0ltFZZTa67ZhlpfKMUXBA2kS1t9FvlcVaYcxwjJI32VtgzzHUsPWbe9ZbluHEs0UZ5PIqH2MwB+tTluJnlkbnDgCVt3HeVJ9kVlBvCAq7nZSQD7dgKtMOlLZcvArybGohLCZT7Q890mcJRhsZCD+lf3gEj5irWtJEDrLP4a0OqmApt47t3kQ8dJ+ot++sDiftt71r5twuHBq2xLA8wrD4EUzDxaYhJF7RS9I1yTzuSfjVG43JK2bRYAJg4HktiGHVD8iKtMHdaYjrCr8SbeMHtWZcWYXusbiEGwEhI9hNx8jW1hN2BaSgk6SmY49XyVSOe3Pwroe1Sza2q+i+Gsc0+FikdSrlRqDAg3HM2PgedVbhY6Lz2qibHM5jTcAqzpFHRQhLvHWcPhcNeKwlkcRRk8gW8fcATSFTaCBs0vr+yBc9yyHNpWLEiWR3iu5eSQsrkbnSBy/DYDz6U06LTQAAWLQA7SwGo5/FWmedn8y91JhklmSRQ7AldSk7lSSR4eNqUhcabFmEObKQ0jTjZLmTwFCkrRao2bSCxsNuZ923n0obobqXWkSRviDrGx+K1PhqFv+F4i/JtZHuUX+YNXNU4elt7l5NQMd/899+N7K14cy9mywRnm6sR7ySKrsUAle9oVhhkZbSNB4+arTP/AMsA5kyafZves8Xf4Vu1Sf8AjVtxJAUyqZLbiAj5b1bxtyxgdisqDSoj5hY1wNhxJmGGU7jvA390Ej5ilG62GJPLKV5HV46LduJIdeEmX+oT8Bf91SaZ2WVp7V55WtzU7x2FZdwvMExcLHlrA+O3760NW3NC4LH4e4NqWE9fyTfxsv38R6r9G/jXn+I/mt+uK2Uu4X5yAquPkF7Al1G/nypKWwqnDmhntlGNyKNcZHEARG632Y32vfc38q4S0MTapsYHqkK/jq5DA55OoXTBYEYbMFRb6SpIufAj57inxQCnrg1uxCbJMZqQuO90s8VZWjZ5ErrdJtJYXO+xB5eytOx34RVjRTuGGvLTq3+117Msri+2YsFFbum0oWF9PpuNr+QFE7iWtTcYnkNPEb+0NfcFqdRlmkUIRQhU/FWRDG4cxFtDAh0f9Fl5GkIupNJUmnkz2uNiOsJYw3A80rD7W8PdAglIVI16dluT6oA2stFr7qe7EI42/gA36ydv/e9PwFKqdIPFHA6s4bDwsS7Fm+9tGpJFzoJ8ee3TlUimbBfNKduHWlrMTxARdFT2udM2lwOe6nyZPiocD9miCyMzEMQQulW58yL7/WpInhkqOlfoPNUhpaiKk6CPUnusCrAZRiO4ihEwUKul7Dc+w9LVU1zXzvJjdYH3qxgieyJrCdgo0mQSRdzHH6aCXvHJIFraQNvZeoJpHsytZqL3K6ZCLAKfxkGOBnVEZ2ZCoVBc77cqsjsp9FYTsLjYXWX8McC49WixSCONkbUqylgduoA2B+NIBxWjrMUpXB0RuQeIWo4+HEzYbRaJJHBD2ZmAv+ibC/vFSIHMY8OfwWMro3PaWQnQ8Tv8Ej4fhqaHGxR2LgMrFwp0gA35+6rl9YySBx27FmGYdLFVMbvYg34Jr4xy+STu5I1LFbggbnexB+VY7EIXvyuYL2WolaTayltw7C57yzo5OvZyCCd/O29dTRROOfUHfdOyA6rzGYOV8ZCwU93Gp9K43J8OvSmSwyPqmOt6rRv9aqdHIxsDm/uK48RxyJNFiETWEBDAc7E9PYTXKubKyVkzBcDddKVzHRuicbX2UPC8Kd9iVxs08jsDqiXSE0C5IUi3he1W7ZczPVFr+9dH1/RwmnjYAOJ3v2rlkWQS4bNMRKqHuJVJ1lh6zMCRa9+d/CnOfdgHUn1FWyajYwn1mnbsTnXNVKKEIoQihCKEIoQihCKEIoQihCKEIoQihCKEIoQihCKEIoQihCKEIoQ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0" name="AutoShape 10" descr="data:image/jpeg;base64,/9j/4AAQSkZJRgABAQAAAQABAAD/2wCEAAkGBxQRERUSExQWFhQXGCAYGRgXFRwaHxsgGhsaIh0fIh4hHykhHB8qHBsfIjIhJykrLi4uHCAzODMsNygtLjEBCgoKDg0OGxAQGzAmICQ4NDQyNDc0LCwtNDQ0ODYsNCw0LCwsLCwsLDQ0LCwwLCwsLCwsNCwsLCwsLCwsLCwsLP/AABEIAGIAoAMBEQACEQEDEQH/xAAcAAACAwEBAQEAAAAAAAAAAAAABgQFBwMBCAL/xABFEAACAQIEAwQHAwcKBwAAAAABAgMAEQQFEiEGMVEHE0FhIjJxgZGhsRQjQjQ1UnOyweEXM1RicpKT0ePwFSVDorPC8f/EABsBAAEFAQEAAAAAAAAAAAAAAAABAgQFBgMH/8QAOhEAAQMCBAIGBwgCAwEAAAAAAQACAwQRBRIhMUFxE1FhgbHBFCIykaHh8AYWIzM0QlPxJFJDctEV/9oADAMBAAIRAxEAPwDcaEIoQihCKEIoQihCKEKr4mzlcFhnxDDVpGy3tqJNgL2NvhQpFLTmolEY4pEwPa2HkRZMMERmAZ++vpBNr20Dl7abmVzLgJawua+5HC3zTdxtxKcugWYR95qcJbXptcMb3selKSqygo/SpCzNbS/WonAvGJzIzAw913Wn/qa769X9UW9X50A3XXEcP9Ey+te9+Ftrdp61w4245OXSpEIO91Jqv3mm25FraT0oJsnYfhnpbC7Na3ZfzS7/ACwN/Qx/j/6dJmVh93x/J8Pmj+WBv6GP8f8A06MyPu+P5Ph80fywN/Qx/j/6dGZH3fH8nw+abOBuLjmQlJiEXdlRbXrvqv8A1RblSg3VXiFB6IWjNe/ZbzKruLu0VcFP3CRd8yj0z3mnSTyHqm5tQSu9FhDqiPpHOyjhpfzCv+EM+OPwwnMfd3Yrp1avVPWw+lAN1CraX0aUx3v8Fd0qiIoQihCKEIoQihCKEIoQihCyjtoza7Q4VTsAZHHmdk/9j7xTXLS4DBo6U8h5+STM8yE4fD4WU3+/RmN/Agiw/ukfOmkK2pqsTSyM/wBT9fFNXFebfaskwrk3ZZlR/aqOPpY++ncFWUVP0GIPbwsSO8hL/BnFzZaZSsSyd7pvdittGryN/W+VIDZT6/DxV5buta/C+/8AS48X8TNmEqStGI9KabBi19yb8h1pCbp9DRCkYWg3v3J97N+GMJiMCss0CO5dwWN/BtqcAFSYrWzxVJaxxA0WY5PEHxMKMLq0yKR1BcAj4UnFaKdxbC5w3APgtG7UOG8LhsIskMKoxlVbjoQ3+VKQqDCKyeafLI4kWKX+CuJRgMJi3FjK7Isanrpe5t0H+VANgp2IUZqp428ADdKEmo+m1zqJ9I/iOxbfxO4v7aarUZR6o4cFtnZH+bl/WP8AWnt2WQxr9UeQTpSqpRQhFCEUIRQhFCEUIRQhfmRwoJJsALk9AKEoFzYL5zznFvmGMkdFLNK9kUc7DZR8BXPdbynjbS04DjYAaqzzvA5o8I+0xymGIXGpVsgAt4b8qXVRqeWhbJ+ERmdz1VCmOYYd4PwtIsg8ioYH4hv+0UinGIGUScQCE7dkeTwYk4rv4kk093p1C9r95e3wHwpzVT43USw9H0biL38lE7Vsrhw2JiWGNY1MVyFFrnUd6R2664LNJLE4yOJ1T52S/m1P7b/tGnDZUuM/q3d3gsdyH8sw/wCvT/yCm8Vqqn9O/wD6nwWsdsn5Cn65fo1OdsszgX6k8iskybK5MVOkEQuzm1/BR4k+Qpi1FRO2CMyP2Cc+1TK0wkeBgj9VFkHtN47k+ZO9K5VGDTOmfLI7c2804dkf5uX9Y/1pzdlV41+qPIJ0pVUooQihCKEKq4qlkTBztDq70ISmkXN/IeJoKkUgY6doftfVYziOIs1jXVJJiUXq0ZUfEramXK1jaPD3mzQ0nn81zwvFOZykiOadyNyETVb4LRcpz6ChZq9oHM2815ieK8yjOmSedDa9nXSbewrRcoZQUTxdrQeRv5qdBNnOKhupnkikBFxpsRyPnRquLm4bDJY2DhzXDDZHicDBNipI3hlj7vuXJGxZiH23B9HrRqnvqoamVkLSHNN7jkNF5gM2zTHa4opZJfR9NboPRO3jajVLLT0FNZ72gdW6oYVEE2meIsFNnjYlD8RuDSKa4mWO8TrX2O675BmOJhfRhZGV5SFstvSIvpG/tPxpUyqhgkbmmFw34LvxUmNEi/bhJr02QvblfexG3M/Og9qZRGmyn0e1uP0Uww8fDDYKKDBxCOTcyFrsFN/w35357nai+igHCTNUOkndccO3ny+KV8DlGKKjERQylVOoSKhO4N7jrYjmKNVZSVFOD0T3C50smLLeLftgGFzH7yIm6SX0FXAOm5HMG9qUG+6r5sP9H/GpdCNxvolzh7GYmOULhWZZZLKNNrny35U0XVjVRwOZeYaDn5KVxS+O1ouO7zUASge3IkXsRseQpT2rlRClyk09u21/Na/2azRPgEMKd2NR1LqLWa+9id7Hnbzpw2WWxRsjakh5v29iaaVVyKEIoQihCKEJO7Wfza/9tP2hSO2Vrg36tvf4JQ7Ffymf9UP2qa3dWeP/AJTOaj9sn5cn6kftNQ7ddMC/IdzUPIsTmwgQYUTGH8OlFI577+2jVdalmHmQ9KRm47qwzSbHtluL+3CQWeHu9agfjbVa3P8ADS621UeFtKKuP0e37r+7TzS3wrxBPgnd4EV2ZdJ1KzWF739EikBsrGtpIqhoEpsByHiusGUYzMsSzmN9UjXeQoVRffa3IbDyo1Ka6ppqOENDhpsL3Kp8txbRTRyoLsjhlBBNyDcCw3+FIFLmjbJG5jtiFecQZrjczkTXCxKXCJHE+2q1+p8BSk3UKlhpaNpyv33JIVBj8K8LvFINLobMOhppU6KRsjQ9uxX0rlkarDGqeqEULbpYWrqvPpSS8l29188cUxqmNxKpYKJWAA5Dfl8aYd1u6IudTsLt7BRspxrQTxzIAzowZQQSCfYN6RdJ4myxuY42BVznuZY3M5E1wsxW4VY4msNRF+d+g3J8KU6qHTRUtG05X773IWvcB5I2CwaRSfzhJdgPAt4e4bU4Cyy+I1IqJy9u2wTFSqCihCKEIoQihCT+1ZCctcAEnWmwF/xCkdsrTByBVNJ7fBKXYxEy4me6kfdDmCPxCmt3VnjzmmNljxXXtPwIkxoLXsIlAtt4tf8Ad8asKOjbOSXE2Cy9Xj8uGU7WQAZnEk31sBbhcbnwKpsFxfjcEgw8AUxp6paIsd9+YPU1EnZ0UjmDgtFQRU+JU7KuU2c8agGwvtpfVWeYZxNjcKe/b1luVA0gEctufOqWSeYVGXh1Kqu6mxDLEdAQOvRe9i8TDEz6lI+6HMEfiFWrd1d485pjZY8VX5TjsU+c6BK7ffuGGsldAJvtfTbTQN12nigbQZsoGg4a38Uu5DEyvqKsCBdTYix8j1qdhoY6azhfTRVf2ynmbh94H2GYZrHW392W2cB4tpcLd31MGI3NyB4X/wB8qdXsayazRZZPCZXSU93G5Snx7wcTixi1XXE5+9UC+kgbMR+idr9PZVVUlzY3Fu61kGJmOjfEDZw9k/XHqVbmXF2JwaCOFgdYPrKW0AbDTvYc/PlUPDnvIdc6fXyXDBaJlUXulJsLd54/Xaqfh/A3VpJUJdmJu6m5B8Rfnck71FxOokY8NY62nmtJPILhrDoOpfnIMLpzWHQpCCYWsDblvv7as6R7nRNLt02qkDqN1zrZXXHfEWKjzFkikkQIVCqDYHYb28bk+NWsUbSy5UfDaKnfSZngG97lbAl7C/PxqKsmvaEIoQihCKEIoQihC8oQsm4tz0YuRSq6VQEAk+tc8/KtHRUxhabndYzEq0VLxlGgVzwhxGIsO8RF2QFkudjc8vcT8Kq8ZaYWmcfRVpg1WOjMJ3GoULFZnJJKJiQHFraRYC3SsW+d739Id1aF5JuqjjLjbEkLAj6DYl2T0SwOwHl48vKrmlmkkjzPWpwKjbKwzSi/AeZSRl+NkgkWWJijruCP971IWmliZKwseLgrQc94lfFxQ+kNJjVnVeWvx+HSr7DIm5OkO68c+0znw1TqYH1QqnC4p4m1RsVPUG3/ANqzfG14s4XWdjlfGbsNkzZnnL4k6rkIQLLfbkL7e2vN8SL21D4idAtmyfpmB44r8Zbj2hcEWIuNQIBBH7jUaCd8Lrt24royRzdijO8Z30ztcEXsthb0RyqJWymSYuPdyWqoTGYRkN+vmpnDeaSJNHHqPdltOk7jfp03rvQVcjJWx39U6WTaynY6Nz7apB42zdsTjJS1tKMyLYDkpI997c63ELA1vNXuG0zYadttyASm3s14txEuIXCzPrQqbFh6QKjYX8R7a4zxNaLhVWL4dDHF00Ysb9y1OoqzKKEIoQihCKELPO1/F4iKOEwu6R3YSFDbf0dNzz6299IVeYJHC97hIATpa/fdTuz/ADdpsrZ5JCzx61LNuRYXF+uxFOjF3AKFjcTYJXZRYWus9rXLytSMEp1AgbeJqtxfJ6HIH9Sm4eH9O0tVrXm61aVOIsokBfEc0JFzblfYDpVzRThzAy23uWzwTEY3sbTZSCO8HiqAmpy0Kc5cqkwyRCRbaowwsb8x9a0uHPaYQBuN14n9pszsRkkOzjpyGi41OWfTAuXvDFEzgASAsu/h59OYrz/Hzmqy4bbe5a2gidHTtzcdVIyvAmeTuwbEgkX8qqoIjK7KCprW5jZc8ywhhfuyQWAGq3IE+HnUSqj6OTKTqtThzSKcXClcO4B5ZlK2tGysxJ8Af4V0oad8soLf2kErpWTNjjIPG6y/GS65Hf8ASYt8STXoLPZC0sTcrGt6gEwdnAb/AIjBp6m/s0muVR7Cr8Yt6I6/Yt5qAsQihCKEIoQqfi6SZcJIcO2mbYIbA3JIFhfa5va9BUmjEZmb0o9XisZ4veR1jadsSZtTIyzBdK6AL6SuxN2FMK1dAGguEYbl30vfXrvrwTP2f50py3E4YjS0SswN/WD3+YO3vFSKXWVo7VnvtTAWMdNfRwtysqBwASAbjrWpBJGq8pcADYJg4bmAgxCsSAzRjl5vf5Cs79oy0RNvx08Fe4IdJAezzXOsQrld+I3LZNKPBJl94JB+pq6w9xMJHUVe4Cf8lvf4LLW5VMK3C1njkehgz4GH9y/51fYV7Lu5eLfaQfjN7/FUGTYdZcRFG26s4B3tterGd5ZG5w3Co6SNskzWO2JTtxztJEo5BDYe/wDhXnmJn128ltZeAUPhEH7Utuhv8K40H5wSRe0q3M5C00pPi7fU1V1Li6Z5PWVsIABE0DqCvOBv5yW3PRt8assG/MfyCg4n7Deaxlybm/O+/trat2FlsG2sLbJk7OJdOYwm4A3BuQOYPXzrlUewq3F23pHdy3moCxCKEIoQihCoON8YsWDkuLu40xrvcueVgNyR623SkKmUMZfMOob8lguZRyowWVixtqU69QIY3uD5nfr13pi2sDo3NvGLd1u5XHAcyritLsFR43Uktbwuvv1AWrpC4tkBCq8fhEtC8Ebaq3wuVySQyTKBojtqJPXp1/jWpfO1rww7leLR0skkbpRs1M3D2XGPATzPa0oXQOdtJYX8tzWfx6VrmFv+viVf4RTujhdI791rd11EfLZBEJiv3Z8bj6e2sgYJBH0ltFZZTa67ZhlpfKMUXBA2kS1t9FvlcVaYcxwjJI32VtgzzHUsPWbe9ZbluHEs0UZ5PIqH2MwB+tTluJnlkbnDgCVt3HeVJ9kVlBvCAq7nZSQD7dgKtMOlLZcvArybGohLCZT7Q890mcJRhsZCD+lf3gEj5irWtJEDrLP4a0OqmApt47t3kQ8dJ+ot++sDiftt71r5twuHBq2xLA8wrD4EUzDxaYhJF7RS9I1yTzuSfjVG43JK2bRYAJg4HktiGHVD8iKtMHdaYjrCr8SbeMHtWZcWYXusbiEGwEhI9hNx8jW1hN2BaSgk6SmY49XyVSOe3Pwroe1Sza2q+i+Gsc0+FikdSrlRqDAg3HM2PgedVbhY6Lz2qibHM5jTcAqzpFHRQhLvHWcPhcNeKwlkcRRk8gW8fcATSFTaCBs0vr+yBc9yyHNpWLEiWR3iu5eSQsrkbnSBy/DYDz6U06LTQAAWLQA7SwGo5/FWmedn8y91JhklmSRQ7AldSk7lSSR4eNqUhcabFmEObKQ0jTjZLmTwFCkrRao2bSCxsNuZ923n0obobqXWkSRviDrGx+K1PhqFv+F4i/JtZHuUX+YNXNU4elt7l5NQMd/899+N7K14cy9mywRnm6sR7ySKrsUAle9oVhhkZbSNB4+arTP/AMsA5kyafZves8Xf4Vu1Sf8AjVtxJAUyqZLbiAj5b1bxtyxgdisqDSoj5hY1wNhxJmGGU7jvA390Ej5ilG62GJPLKV5HV46LduJIdeEmX+oT8Bf91SaZ2WVp7V55WtzU7x2FZdwvMExcLHlrA+O3760NW3NC4LH4e4NqWE9fyTfxsv38R6r9G/jXn+I/mt+uK2Uu4X5yAquPkF7Al1G/nypKWwqnDmhntlGNyKNcZHEARG632Y32vfc38q4S0MTapsYHqkK/jq5DA55OoXTBYEYbMFRb6SpIufAj57inxQCnrg1uxCbJMZqQuO90s8VZWjZ5ErrdJtJYXO+xB5eytOx34RVjRTuGGvLTq3+117Msri+2YsFFbum0oWF9PpuNr+QFE7iWtTcYnkNPEb+0NfcFqdRlmkUIRQhU/FWRDG4cxFtDAh0f9Fl5GkIupNJUmnkz2uNiOsJYw3A80rD7W8PdAglIVI16dluT6oA2stFr7qe7EI42/gA36ydv/e9PwFKqdIPFHA6s4bDwsS7Fm+9tGpJFzoJ8ee3TlUimbBfNKduHWlrMTxARdFT2udM2lwOe6nyZPiocD9miCyMzEMQQulW58yL7/WpInhkqOlfoPNUhpaiKk6CPUnusCrAZRiO4ihEwUKul7Dc+w9LVU1zXzvJjdYH3qxgieyJrCdgo0mQSRdzHH6aCXvHJIFraQNvZeoJpHsytZqL3K6ZCLAKfxkGOBnVEZ2ZCoVBc77cqsjsp9FYTsLjYXWX8McC49WixSCONkbUqylgduoA2B+NIBxWjrMUpXB0RuQeIWo4+HEzYbRaJJHBD2ZmAv+ibC/vFSIHMY8OfwWMro3PaWQnQ8Tv8Ej4fhqaHGxR2LgMrFwp0gA35+6rl9YySBx27FmGYdLFVMbvYg34Jr4xy+STu5I1LFbggbnexB+VY7EIXvyuYL2WolaTayltw7C57yzo5OvZyCCd/O29dTRROOfUHfdOyA6rzGYOV8ZCwU93Gp9K43J8OvSmSwyPqmOt6rRv9aqdHIxsDm/uK48RxyJNFiETWEBDAc7E9PYTXKubKyVkzBcDddKVzHRuicbX2UPC8Kd9iVxs08jsDqiXSE0C5IUi3he1W7ZczPVFr+9dH1/RwmnjYAOJ3v2rlkWQS4bNMRKqHuJVJ1lh6zMCRa9+d/CnOfdgHUn1FWyajYwn1mnbsTnXNVKKEIoQihCKEIoQihCKEIoQihCKEIoQihCKEIoQihCKEIoQihCKEIoQ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2" name="AutoShape 12" descr="data:image/jpeg;base64,/9j/4AAQSkZJRgABAQAAAQABAAD/2wCEAAkGBxQRERUSExQWFhQXGCAYGRgXFRwaHxsgGhsaIh0fIh4hHykhHB8qHBsfIjIhJykrLi4uHCAzODMsNygtLjEBCgoKDg0OGxAQGzAmICQ4NDQyNDc0LCwtNDQ0ODYsNCw0LCwsLCwsLDQ0LCwwLCwsLCwsNCwsLCwsLCwsLCwsLP/AABEIAGIAoAMBEQACEQEDEQH/xAAcAAACAwEBAQEAAAAAAAAAAAAABgQFBwMBCAL/xABFEAACAQIEAwQHAwcKBwAAAAABAgMAEQQFEiEGMVEHE0FhIjJxgZGhsRQjQjQ1UnOyweEXM1RicpKT0ePwFSVDorPC8f/EABsBAAEFAQEAAAAAAAAAAAAAAAABAgQFBgMH/8QAOhEAAQMCBAIGBwgCAwEAAAAAAQACAwQRBRIhMUFxE1FhgbHBFCIykaHh8AYWIzM0QlPxJFJDctEV/9oADAMBAAIRAxEAPwDcaEIoQihCKEIoQihCKEKr4mzlcFhnxDDVpGy3tqJNgL2NvhQpFLTmolEY4pEwPa2HkRZMMERmAZ++vpBNr20Dl7abmVzLgJawua+5HC3zTdxtxKcugWYR95qcJbXptcMb3selKSqygo/SpCzNbS/WonAvGJzIzAw913Wn/qa769X9UW9X50A3XXEcP9Ey+te9+Ftrdp61w4245OXSpEIO91Jqv3mm25FraT0oJsnYfhnpbC7Na3ZfzS7/ACwN/Qx/j/6dJmVh93x/J8Pmj+WBv6GP8f8A06MyPu+P5Ph80fywN/Qx/j/6dGZH3fH8nw+abOBuLjmQlJiEXdlRbXrvqv8A1RblSg3VXiFB6IWjNe/ZbzKruLu0VcFP3CRd8yj0z3mnSTyHqm5tQSu9FhDqiPpHOyjhpfzCv+EM+OPwwnMfd3Yrp1avVPWw+lAN1CraX0aUx3v8Fd0qiIoQihCKEIoQihCKEIoQihCyjtoza7Q4VTsAZHHmdk/9j7xTXLS4DBo6U8h5+STM8yE4fD4WU3+/RmN/Agiw/ukfOmkK2pqsTSyM/wBT9fFNXFebfaskwrk3ZZlR/aqOPpY++ncFWUVP0GIPbwsSO8hL/BnFzZaZSsSyd7pvdittGryN/W+VIDZT6/DxV5buta/C+/8AS48X8TNmEqStGI9KabBi19yb8h1pCbp9DRCkYWg3v3J97N+GMJiMCss0CO5dwWN/BtqcAFSYrWzxVJaxxA0WY5PEHxMKMLq0yKR1BcAj4UnFaKdxbC5w3APgtG7UOG8LhsIskMKoxlVbjoQ3+VKQqDCKyeafLI4kWKX+CuJRgMJi3FjK7Isanrpe5t0H+VANgp2IUZqp428ADdKEmo+m1zqJ9I/iOxbfxO4v7aarUZR6o4cFtnZH+bl/WP8AWnt2WQxr9UeQTpSqpRQhFCEUIRQhFCEUIRQhfmRwoJJsALk9AKEoFzYL5zznFvmGMkdFLNK9kUc7DZR8BXPdbynjbS04DjYAaqzzvA5o8I+0xymGIXGpVsgAt4b8qXVRqeWhbJ+ERmdz1VCmOYYd4PwtIsg8ioYH4hv+0UinGIGUScQCE7dkeTwYk4rv4kk093p1C9r95e3wHwpzVT43USw9H0biL38lE7Vsrhw2JiWGNY1MVyFFrnUd6R2664LNJLE4yOJ1T52S/m1P7b/tGnDZUuM/q3d3gsdyH8sw/wCvT/yCm8Vqqn9O/wD6nwWsdsn5Cn65fo1OdsszgX6k8iskybK5MVOkEQuzm1/BR4k+Qpi1FRO2CMyP2Cc+1TK0wkeBgj9VFkHtN47k+ZO9K5VGDTOmfLI7c2804dkf5uX9Y/1pzdlV41+qPIJ0pVUooQihCKEKq4qlkTBztDq70ISmkXN/IeJoKkUgY6doftfVYziOIs1jXVJJiUXq0ZUfEramXK1jaPD3mzQ0nn81zwvFOZykiOadyNyETVb4LRcpz6ChZq9oHM2815ieK8yjOmSedDa9nXSbewrRcoZQUTxdrQeRv5qdBNnOKhupnkikBFxpsRyPnRquLm4bDJY2DhzXDDZHicDBNipI3hlj7vuXJGxZiH23B9HrRqnvqoamVkLSHNN7jkNF5gM2zTHa4opZJfR9NboPRO3jajVLLT0FNZ72gdW6oYVEE2meIsFNnjYlD8RuDSKa4mWO8TrX2O675BmOJhfRhZGV5SFstvSIvpG/tPxpUyqhgkbmmFw34LvxUmNEi/bhJr02QvblfexG3M/Og9qZRGmyn0e1uP0Uww8fDDYKKDBxCOTcyFrsFN/w35357nai+igHCTNUOkndccO3ny+KV8DlGKKjERQylVOoSKhO4N7jrYjmKNVZSVFOD0T3C50smLLeLftgGFzH7yIm6SX0FXAOm5HMG9qUG+6r5sP9H/GpdCNxvolzh7GYmOULhWZZZLKNNrny35U0XVjVRwOZeYaDn5KVxS+O1ouO7zUASge3IkXsRseQpT2rlRClyk09u21/Na/2azRPgEMKd2NR1LqLWa+9id7Hnbzpw2WWxRsjakh5v29iaaVVyKEIoQihCKEJO7Wfza/9tP2hSO2Vrg36tvf4JQ7Ffymf9UP2qa3dWeP/AJTOaj9sn5cn6kftNQ7ddMC/IdzUPIsTmwgQYUTGH8OlFI577+2jVdalmHmQ9KRm47qwzSbHtluL+3CQWeHu9agfjbVa3P8ADS621UeFtKKuP0e37r+7TzS3wrxBPgnd4EV2ZdJ1KzWF739EikBsrGtpIqhoEpsByHiusGUYzMsSzmN9UjXeQoVRffa3IbDyo1Ka6ppqOENDhpsL3Kp8txbRTRyoLsjhlBBNyDcCw3+FIFLmjbJG5jtiFecQZrjczkTXCxKXCJHE+2q1+p8BSk3UKlhpaNpyv33JIVBj8K8LvFINLobMOhppU6KRsjQ9uxX0rlkarDGqeqEULbpYWrqvPpSS8l29188cUxqmNxKpYKJWAA5Dfl8aYd1u6IudTsLt7BRspxrQTxzIAzowZQQSCfYN6RdJ4myxuY42BVznuZY3M5E1wsxW4VY4msNRF+d+g3J8KU6qHTRUtG05X773IWvcB5I2CwaRSfzhJdgPAt4e4bU4Cyy+I1IqJy9u2wTFSqCihCKEIoQihCT+1ZCctcAEnWmwF/xCkdsrTByBVNJ7fBKXYxEy4me6kfdDmCPxCmt3VnjzmmNljxXXtPwIkxoLXsIlAtt4tf8Ad8asKOjbOSXE2Cy9Xj8uGU7WQAZnEk31sBbhcbnwKpsFxfjcEgw8AUxp6paIsd9+YPU1EnZ0UjmDgtFQRU+JU7KuU2c8agGwvtpfVWeYZxNjcKe/b1luVA0gEctufOqWSeYVGXh1Kqu6mxDLEdAQOvRe9i8TDEz6lI+6HMEfiFWrd1d485pjZY8VX5TjsU+c6BK7ffuGGsldAJvtfTbTQN12nigbQZsoGg4a38Uu5DEyvqKsCBdTYix8j1qdhoY6azhfTRVf2ynmbh94H2GYZrHW392W2cB4tpcLd31MGI3NyB4X/wB8qdXsayazRZZPCZXSU93G5Snx7wcTixi1XXE5+9UC+kgbMR+idr9PZVVUlzY3Fu61kGJmOjfEDZw9k/XHqVbmXF2JwaCOFgdYPrKW0AbDTvYc/PlUPDnvIdc6fXyXDBaJlUXulJsLd54/Xaqfh/A3VpJUJdmJu6m5B8Rfnck71FxOokY8NY62nmtJPILhrDoOpfnIMLpzWHQpCCYWsDblvv7as6R7nRNLt02qkDqN1zrZXXHfEWKjzFkikkQIVCqDYHYb28bk+NWsUbSy5UfDaKnfSZngG97lbAl7C/PxqKsmvaEIoQihCKEIoQihC8oQsm4tz0YuRSq6VQEAk+tc8/KtHRUxhabndYzEq0VLxlGgVzwhxGIsO8RF2QFkudjc8vcT8Kq8ZaYWmcfRVpg1WOjMJ3GoULFZnJJKJiQHFraRYC3SsW+d739Id1aF5JuqjjLjbEkLAj6DYl2T0SwOwHl48vKrmlmkkjzPWpwKjbKwzSi/AeZSRl+NkgkWWJijruCP971IWmliZKwseLgrQc94lfFxQ+kNJjVnVeWvx+HSr7DIm5OkO68c+0znw1TqYH1QqnC4p4m1RsVPUG3/ANqzfG14s4XWdjlfGbsNkzZnnL4k6rkIQLLfbkL7e2vN8SL21D4idAtmyfpmB44r8Zbj2hcEWIuNQIBBH7jUaCd8Lrt24royRzdijO8Z30ztcEXsthb0RyqJWymSYuPdyWqoTGYRkN+vmpnDeaSJNHHqPdltOk7jfp03rvQVcjJWx39U6WTaynY6Nz7apB42zdsTjJS1tKMyLYDkpI997c63ELA1vNXuG0zYadttyASm3s14txEuIXCzPrQqbFh6QKjYX8R7a4zxNaLhVWL4dDHF00Ysb9y1OoqzKKEIoQihCKELPO1/F4iKOEwu6R3YSFDbf0dNzz6299IVeYJHC97hIATpa/fdTuz/ADdpsrZ5JCzx61LNuRYXF+uxFOjF3AKFjcTYJXZRYWus9rXLytSMEp1AgbeJqtxfJ6HIH9Sm4eH9O0tVrXm61aVOIsokBfEc0JFzblfYDpVzRThzAy23uWzwTEY3sbTZSCO8HiqAmpy0Kc5cqkwyRCRbaowwsb8x9a0uHPaYQBuN14n9pszsRkkOzjpyGi41OWfTAuXvDFEzgASAsu/h59OYrz/Hzmqy4bbe5a2gidHTtzcdVIyvAmeTuwbEgkX8qqoIjK7KCprW5jZc8ywhhfuyQWAGq3IE+HnUSqj6OTKTqtThzSKcXClcO4B5ZlK2tGysxJ8Af4V0oad8soLf2kErpWTNjjIPG6y/GS65Hf8ASYt8STXoLPZC0sTcrGt6gEwdnAb/AIjBp6m/s0muVR7Cr8Yt6I6/Yt5qAsQihCKEIoQqfi6SZcJIcO2mbYIbA3JIFhfa5va9BUmjEZmb0o9XisZ4veR1jadsSZtTIyzBdK6AL6SuxN2FMK1dAGguEYbl30vfXrvrwTP2f50py3E4YjS0SswN/WD3+YO3vFSKXWVo7VnvtTAWMdNfRwtysqBwASAbjrWpBJGq8pcADYJg4bmAgxCsSAzRjl5vf5Cs79oy0RNvx08Fe4IdJAezzXOsQrld+I3LZNKPBJl94JB+pq6w9xMJHUVe4Cf8lvf4LLW5VMK3C1njkehgz4GH9y/51fYV7Lu5eLfaQfjN7/FUGTYdZcRFG26s4B3tterGd5ZG5w3Co6SNskzWO2JTtxztJEo5BDYe/wDhXnmJn128ltZeAUPhEH7Utuhv8K40H5wSRe0q3M5C00pPi7fU1V1Li6Z5PWVsIABE0DqCvOBv5yW3PRt8assG/MfyCg4n7Deaxlybm/O+/trat2FlsG2sLbJk7OJdOYwm4A3BuQOYPXzrlUewq3F23pHdy3moCxCKEIoQihCoON8YsWDkuLu40xrvcueVgNyR623SkKmUMZfMOob8lguZRyowWVixtqU69QIY3uD5nfr13pi2sDo3NvGLd1u5XHAcyritLsFR43Uktbwuvv1AWrpC4tkBCq8fhEtC8Ebaq3wuVySQyTKBojtqJPXp1/jWpfO1rww7leLR0skkbpRs1M3D2XGPATzPa0oXQOdtJYX8tzWfx6VrmFv+viVf4RTujhdI791rd11EfLZBEJiv3Z8bj6e2sgYJBH0ltFZZTa67ZhlpfKMUXBA2kS1t9FvlcVaYcxwjJI32VtgzzHUsPWbe9ZbluHEs0UZ5PIqH2MwB+tTluJnlkbnDgCVt3HeVJ9kVlBvCAq7nZSQD7dgKtMOlLZcvArybGohLCZT7Q890mcJRhsZCD+lf3gEj5irWtJEDrLP4a0OqmApt47t3kQ8dJ+ot++sDiftt71r5twuHBq2xLA8wrD4EUzDxaYhJF7RS9I1yTzuSfjVG43JK2bRYAJg4HktiGHVD8iKtMHdaYjrCr8SbeMHtWZcWYXusbiEGwEhI9hNx8jW1hN2BaSgk6SmY49XyVSOe3Pwroe1Sza2q+i+Gsc0+FikdSrlRqDAg3HM2PgedVbhY6Lz2qibHM5jTcAqzpFHRQhLvHWcPhcNeKwlkcRRk8gW8fcATSFTaCBs0vr+yBc9yyHNpWLEiWR3iu5eSQsrkbnSBy/DYDz6U06LTQAAWLQA7SwGo5/FWmedn8y91JhklmSRQ7AldSk7lSSR4eNqUhcabFmEObKQ0jTjZLmTwFCkrRao2bSCxsNuZ923n0obobqXWkSRviDrGx+K1PhqFv+F4i/JtZHuUX+YNXNU4elt7l5NQMd/899+N7K14cy9mywRnm6sR7ySKrsUAle9oVhhkZbSNB4+arTP/AMsA5kyafZves8Xf4Vu1Sf8AjVtxJAUyqZLbiAj5b1bxtyxgdisqDSoj5hY1wNhxJmGGU7jvA390Ej5ilG62GJPLKV5HV46LduJIdeEmX+oT8Bf91SaZ2WVp7V55WtzU7x2FZdwvMExcLHlrA+O3760NW3NC4LH4e4NqWE9fyTfxsv38R6r9G/jXn+I/mt+uK2Uu4X5yAquPkF7Al1G/nypKWwqnDmhntlGNyKNcZHEARG632Y32vfc38q4S0MTapsYHqkK/jq5DA55OoXTBYEYbMFRb6SpIufAj57inxQCnrg1uxCbJMZqQuO90s8VZWjZ5ErrdJtJYXO+xB5eytOx34RVjRTuGGvLTq3+117Msri+2YsFFbum0oWF9PpuNr+QFE7iWtTcYnkNPEb+0NfcFqdRlmkUIRQhU/FWRDG4cxFtDAh0f9Fl5GkIupNJUmnkz2uNiOsJYw3A80rD7W8PdAglIVI16dluT6oA2stFr7qe7EI42/gA36ydv/e9PwFKqdIPFHA6s4bDwsS7Fm+9tGpJFzoJ8ee3TlUimbBfNKduHWlrMTxARdFT2udM2lwOe6nyZPiocD9miCyMzEMQQulW58yL7/WpInhkqOlfoPNUhpaiKk6CPUnusCrAZRiO4ihEwUKul7Dc+w9LVU1zXzvJjdYH3qxgieyJrCdgo0mQSRdzHH6aCXvHJIFraQNvZeoJpHsytZqL3K6ZCLAKfxkGOBnVEZ2ZCoVBc77cqsjsp9FYTsLjYXWX8McC49WixSCONkbUqylgduoA2B+NIBxWjrMUpXB0RuQeIWo4+HEzYbRaJJHBD2ZmAv+ibC/vFSIHMY8OfwWMro3PaWQnQ8Tv8Ej4fhqaHGxR2LgMrFwp0gA35+6rl9YySBx27FmGYdLFVMbvYg34Jr4xy+STu5I1LFbggbnexB+VY7EIXvyuYL2WolaTayltw7C57yzo5OvZyCCd/O29dTRROOfUHfdOyA6rzGYOV8ZCwU93Gp9K43J8OvSmSwyPqmOt6rRv9aqdHIxsDm/uK48RxyJNFiETWEBDAc7E9PYTXKubKyVkzBcDddKVzHRuicbX2UPC8Kd9iVxs08jsDqiXSE0C5IUi3he1W7ZczPVFr+9dH1/RwmnjYAOJ3v2rlkWQS4bNMRKqHuJVJ1lh6zMCRa9+d/CnOfdgHUn1FWyajYwn1mnbsTnXNVKKEIoQihCKEIoQihCKEIoQihCKEIoQihCKEIoQihCKEIoQihCKEIoQ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4" name="AutoShape 14" descr="data:image/jpeg;base64,/9j/4AAQSkZJRgABAQAAAQABAAD/2wCEAAkGBxQRERUSExQWFhQXGCAYGRgXFRwaHxsgGhsaIh0fIh4hHykhHB8qHBsfIjIhJykrLi4uHCAzODMsNygtLjEBCgoKDg0OGxAQGzAmICQ4NDQyNDc0LCwtNDQ0ODYsNCw0LCwsLCwsLDQ0LCwwLCwsLCwsNCwsLCwsLCwsLCwsLP/AABEIAGIAoAMBEQACEQEDEQH/xAAcAAACAwEBAQEAAAAAAAAAAAAABgQFBwMBCAL/xABFEAACAQIEAwQHAwcKBwAAAAABAgMAEQQFEiEGMVEHE0FhIjJxgZGhsRQjQjQ1UnOyweEXM1RicpKT0ePwFSVDorPC8f/EABsBAAEFAQEAAAAAAAAAAAAAAAABAgQFBgMH/8QAOhEAAQMCBAIGBwgCAwEAAAAAAQACAwQRBRIhMUFxE1FhgbHBFCIykaHh8AYWIzM0QlPxJFJDctEV/9oADAMBAAIRAxEAPwDcaEIoQihCKEIoQihCKEKr4mzlcFhnxDDVpGy3tqJNgL2NvhQpFLTmolEY4pEwPa2HkRZMMERmAZ++vpBNr20Dl7abmVzLgJawua+5HC3zTdxtxKcugWYR95qcJbXptcMb3selKSqygo/SpCzNbS/WonAvGJzIzAw913Wn/qa769X9UW9X50A3XXEcP9Ey+te9+Ftrdp61w4245OXSpEIO91Jqv3mm25FraT0oJsnYfhnpbC7Na3ZfzS7/ACwN/Qx/j/6dJmVh93x/J8Pmj+WBv6GP8f8A06MyPu+P5Ph80fywN/Qx/j/6dGZH3fH8nw+abOBuLjmQlJiEXdlRbXrvqv8A1RblSg3VXiFB6IWjNe/ZbzKruLu0VcFP3CRd8yj0z3mnSTyHqm5tQSu9FhDqiPpHOyjhpfzCv+EM+OPwwnMfd3Yrp1avVPWw+lAN1CraX0aUx3v8Fd0qiIoQihCKEIoQihCKEIoQihCyjtoza7Q4VTsAZHHmdk/9j7xTXLS4DBo6U8h5+STM8yE4fD4WU3+/RmN/Agiw/ukfOmkK2pqsTSyM/wBT9fFNXFebfaskwrk3ZZlR/aqOPpY++ncFWUVP0GIPbwsSO8hL/BnFzZaZSsSyd7pvdittGryN/W+VIDZT6/DxV5buta/C+/8AS48X8TNmEqStGI9KabBi19yb8h1pCbp9DRCkYWg3v3J97N+GMJiMCss0CO5dwWN/BtqcAFSYrWzxVJaxxA0WY5PEHxMKMLq0yKR1BcAj4UnFaKdxbC5w3APgtG7UOG8LhsIskMKoxlVbjoQ3+VKQqDCKyeafLI4kWKX+CuJRgMJi3FjK7Isanrpe5t0H+VANgp2IUZqp428ADdKEmo+m1zqJ9I/iOxbfxO4v7aarUZR6o4cFtnZH+bl/WP8AWnt2WQxr9UeQTpSqpRQhFCEUIRQhFCEUIRQhfmRwoJJsALk9AKEoFzYL5zznFvmGMkdFLNK9kUc7DZR8BXPdbynjbS04DjYAaqzzvA5o8I+0xymGIXGpVsgAt4b8qXVRqeWhbJ+ERmdz1VCmOYYd4PwtIsg8ioYH4hv+0UinGIGUScQCE7dkeTwYk4rv4kk093p1C9r95e3wHwpzVT43USw9H0biL38lE7Vsrhw2JiWGNY1MVyFFrnUd6R2664LNJLE4yOJ1T52S/m1P7b/tGnDZUuM/q3d3gsdyH8sw/wCvT/yCm8Vqqn9O/wD6nwWsdsn5Cn65fo1OdsszgX6k8iskybK5MVOkEQuzm1/BR4k+Qpi1FRO2CMyP2Cc+1TK0wkeBgj9VFkHtN47k+ZO9K5VGDTOmfLI7c2804dkf5uX9Y/1pzdlV41+qPIJ0pVUooQihCKEKq4qlkTBztDq70ISmkXN/IeJoKkUgY6doftfVYziOIs1jXVJJiUXq0ZUfEramXK1jaPD3mzQ0nn81zwvFOZykiOadyNyETVb4LRcpz6ChZq9oHM2815ieK8yjOmSedDa9nXSbewrRcoZQUTxdrQeRv5qdBNnOKhupnkikBFxpsRyPnRquLm4bDJY2DhzXDDZHicDBNipI3hlj7vuXJGxZiH23B9HrRqnvqoamVkLSHNN7jkNF5gM2zTHa4opZJfR9NboPRO3jajVLLT0FNZ72gdW6oYVEE2meIsFNnjYlD8RuDSKa4mWO8TrX2O675BmOJhfRhZGV5SFstvSIvpG/tPxpUyqhgkbmmFw34LvxUmNEi/bhJr02QvblfexG3M/Og9qZRGmyn0e1uP0Uww8fDDYKKDBxCOTcyFrsFN/w35357nai+igHCTNUOkndccO3ny+KV8DlGKKjERQylVOoSKhO4N7jrYjmKNVZSVFOD0T3C50smLLeLftgGFzH7yIm6SX0FXAOm5HMG9qUG+6r5sP9H/GpdCNxvolzh7GYmOULhWZZZLKNNrny35U0XVjVRwOZeYaDn5KVxS+O1ouO7zUASge3IkXsRseQpT2rlRClyk09u21/Na/2azRPgEMKd2NR1LqLWa+9id7Hnbzpw2WWxRsjakh5v29iaaVVyKEIoQihCKEJO7Wfza/9tP2hSO2Vrg36tvf4JQ7Ffymf9UP2qa3dWeP/AJTOaj9sn5cn6kftNQ7ddMC/IdzUPIsTmwgQYUTGH8OlFI577+2jVdalmHmQ9KRm47qwzSbHtluL+3CQWeHu9agfjbVa3P8ADS621UeFtKKuP0e37r+7TzS3wrxBPgnd4EV2ZdJ1KzWF739EikBsrGtpIqhoEpsByHiusGUYzMsSzmN9UjXeQoVRffa3IbDyo1Ka6ppqOENDhpsL3Kp8txbRTRyoLsjhlBBNyDcCw3+FIFLmjbJG5jtiFecQZrjczkTXCxKXCJHE+2q1+p8BSk3UKlhpaNpyv33JIVBj8K8LvFINLobMOhppU6KRsjQ9uxX0rlkarDGqeqEULbpYWrqvPpSS8l29188cUxqmNxKpYKJWAA5Dfl8aYd1u6IudTsLt7BRspxrQTxzIAzowZQQSCfYN6RdJ4myxuY42BVznuZY3M5E1wsxW4VY4msNRF+d+g3J8KU6qHTRUtG05X773IWvcB5I2CwaRSfzhJdgPAt4e4bU4Cyy+I1IqJy9u2wTFSqCihCKEIoQihCT+1ZCctcAEnWmwF/xCkdsrTByBVNJ7fBKXYxEy4me6kfdDmCPxCmt3VnjzmmNljxXXtPwIkxoLXsIlAtt4tf8Ad8asKOjbOSXE2Cy9Xj8uGU7WQAZnEk31sBbhcbnwKpsFxfjcEgw8AUxp6paIsd9+YPU1EnZ0UjmDgtFQRU+JU7KuU2c8agGwvtpfVWeYZxNjcKe/b1luVA0gEctufOqWSeYVGXh1Kqu6mxDLEdAQOvRe9i8TDEz6lI+6HMEfiFWrd1d485pjZY8VX5TjsU+c6BK7ffuGGsldAJvtfTbTQN12nigbQZsoGg4a38Uu5DEyvqKsCBdTYix8j1qdhoY6azhfTRVf2ynmbh94H2GYZrHW392W2cB4tpcLd31MGI3NyB4X/wB8qdXsayazRZZPCZXSU93G5Snx7wcTixi1XXE5+9UC+kgbMR+idr9PZVVUlzY3Fu61kGJmOjfEDZw9k/XHqVbmXF2JwaCOFgdYPrKW0AbDTvYc/PlUPDnvIdc6fXyXDBaJlUXulJsLd54/Xaqfh/A3VpJUJdmJu6m5B8Rfnck71FxOokY8NY62nmtJPILhrDoOpfnIMLpzWHQpCCYWsDblvv7as6R7nRNLt02qkDqN1zrZXXHfEWKjzFkikkQIVCqDYHYb28bk+NWsUbSy5UfDaKnfSZngG97lbAl7C/PxqKsmvaEIoQihCKEIoQihC8oQsm4tz0YuRSq6VQEAk+tc8/KtHRUxhabndYzEq0VLxlGgVzwhxGIsO8RF2QFkudjc8vcT8Kq8ZaYWmcfRVpg1WOjMJ3GoULFZnJJKJiQHFraRYC3SsW+d739Id1aF5JuqjjLjbEkLAj6DYl2T0SwOwHl48vKrmlmkkjzPWpwKjbKwzSi/AeZSRl+NkgkWWJijruCP971IWmliZKwseLgrQc94lfFxQ+kNJjVnVeWvx+HSr7DIm5OkO68c+0znw1TqYH1QqnC4p4m1RsVPUG3/ANqzfG14s4XWdjlfGbsNkzZnnL4k6rkIQLLfbkL7e2vN8SL21D4idAtmyfpmB44r8Zbj2hcEWIuNQIBBH7jUaCd8Lrt24royRzdijO8Z30ztcEXsthb0RyqJWymSYuPdyWqoTGYRkN+vmpnDeaSJNHHqPdltOk7jfp03rvQVcjJWx39U6WTaynY6Nz7apB42zdsTjJS1tKMyLYDkpI997c63ELA1vNXuG0zYadttyASm3s14txEuIXCzPrQqbFh6QKjYX8R7a4zxNaLhVWL4dDHF00Ysb9y1OoqzKKEIoQihCKELPO1/F4iKOEwu6R3YSFDbf0dNzz6299IVeYJHC97hIATpa/fdTuz/ADdpsrZ5JCzx61LNuRYXF+uxFOjF3AKFjcTYJXZRYWus9rXLytSMEp1AgbeJqtxfJ6HIH9Sm4eH9O0tVrXm61aVOIsokBfEc0JFzblfYDpVzRThzAy23uWzwTEY3sbTZSCO8HiqAmpy0Kc5cqkwyRCRbaowwsb8x9a0uHPaYQBuN14n9pszsRkkOzjpyGi41OWfTAuXvDFEzgASAsu/h59OYrz/Hzmqy4bbe5a2gidHTtzcdVIyvAmeTuwbEgkX8qqoIjK7KCprW5jZc8ywhhfuyQWAGq3IE+HnUSqj6OTKTqtThzSKcXClcO4B5ZlK2tGysxJ8Af4V0oad8soLf2kErpWTNjjIPG6y/GS65Hf8ASYt8STXoLPZC0sTcrGt6gEwdnAb/AIjBp6m/s0muVR7Cr8Yt6I6/Yt5qAsQihCKEIoQqfi6SZcJIcO2mbYIbA3JIFhfa5va9BUmjEZmb0o9XisZ4veR1jadsSZtTIyzBdK6AL6SuxN2FMK1dAGguEYbl30vfXrvrwTP2f50py3E4YjS0SswN/WD3+YO3vFSKXWVo7VnvtTAWMdNfRwtysqBwASAbjrWpBJGq8pcADYJg4bmAgxCsSAzRjl5vf5Cs79oy0RNvx08Fe4IdJAezzXOsQrld+I3LZNKPBJl94JB+pq6w9xMJHUVe4Cf8lvf4LLW5VMK3C1njkehgz4GH9y/51fYV7Lu5eLfaQfjN7/FUGTYdZcRFG26s4B3tterGd5ZG5w3Co6SNskzWO2JTtxztJEo5BDYe/wDhXnmJn128ltZeAUPhEH7Utuhv8K40H5wSRe0q3M5C00pPi7fU1V1Li6Z5PWVsIABE0DqCvOBv5yW3PRt8assG/MfyCg4n7Deaxlybm/O+/trat2FlsG2sLbJk7OJdOYwm4A3BuQOYPXzrlUewq3F23pHdy3moCxCKEIoQihCoON8YsWDkuLu40xrvcueVgNyR623SkKmUMZfMOob8lguZRyowWVixtqU69QIY3uD5nfr13pi2sDo3NvGLd1u5XHAcyritLsFR43Uktbwuvv1AWrpC4tkBCq8fhEtC8Ebaq3wuVySQyTKBojtqJPXp1/jWpfO1rww7leLR0skkbpRs1M3D2XGPATzPa0oXQOdtJYX8tzWfx6VrmFv+viVf4RTujhdI791rd11EfLZBEJiv3Z8bj6e2sgYJBH0ltFZZTa67ZhlpfKMUXBA2kS1t9FvlcVaYcxwjJI32VtgzzHUsPWbe9ZbluHEs0UZ5PIqH2MwB+tTluJnlkbnDgCVt3HeVJ9kVlBvCAq7nZSQD7dgKtMOlLZcvArybGohLCZT7Q890mcJRhsZCD+lf3gEj5irWtJEDrLP4a0OqmApt47t3kQ8dJ+ot++sDiftt71r5twuHBq2xLA8wrD4EUzDxaYhJF7RS9I1yTzuSfjVG43JK2bRYAJg4HktiGHVD8iKtMHdaYjrCr8SbeMHtWZcWYXusbiEGwEhI9hNx8jW1hN2BaSgk6SmY49XyVSOe3Pwroe1Sza2q+i+Gsc0+FikdSrlRqDAg3HM2PgedVbhY6Lz2qibHM5jTcAqzpFHRQhLvHWcPhcNeKwlkcRRk8gW8fcATSFTaCBs0vr+yBc9yyHNpWLEiWR3iu5eSQsrkbnSBy/DYDz6U06LTQAAWLQA7SwGo5/FWmedn8y91JhklmSRQ7AldSk7lSSR4eNqUhcabFmEObKQ0jTjZLmTwFCkrRao2bSCxsNuZ923n0obobqXWkSRviDrGx+K1PhqFv+F4i/JtZHuUX+YNXNU4elt7l5NQMd/899+N7K14cy9mywRnm6sR7ySKrsUAle9oVhhkZbSNB4+arTP/AMsA5kyafZves8Xf4Vu1Sf8AjVtxJAUyqZLbiAj5b1bxtyxgdisqDSoj5hY1wNhxJmGGU7jvA390Ej5ilG62GJPLKV5HV46LduJIdeEmX+oT8Bf91SaZ2WVp7V55WtzU7x2FZdwvMExcLHlrA+O3760NW3NC4LH4e4NqWE9fyTfxsv38R6r9G/jXn+I/mt+uK2Uu4X5yAquPkF7Al1G/nypKWwqnDmhntlGNyKNcZHEARG632Y32vfc38q4S0MTapsYHqkK/jq5DA55OoXTBYEYbMFRb6SpIufAj57inxQCnrg1uxCbJMZqQuO90s8VZWjZ5ErrdJtJYXO+xB5eytOx34RVjRTuGGvLTq3+117Msri+2YsFFbum0oWF9PpuNr+QFE7iWtTcYnkNPEb+0NfcFqdRlmkUIRQhU/FWRDG4cxFtDAh0f9Fl5GkIupNJUmnkz2uNiOsJYw3A80rD7W8PdAglIVI16dluT6oA2stFr7qe7EI42/gA36ydv/e9PwFKqdIPFHA6s4bDwsS7Fm+9tGpJFzoJ8ee3TlUimbBfNKduHWlrMTxARdFT2udM2lwOe6nyZPiocD9miCyMzEMQQulW58yL7/WpInhkqOlfoPNUhpaiKk6CPUnusCrAZRiO4ihEwUKul7Dc+w9LVU1zXzvJjdYH3qxgieyJrCdgo0mQSRdzHH6aCXvHJIFraQNvZeoJpHsytZqL3K6ZCLAKfxkGOBnVEZ2ZCoVBc77cqsjsp9FYTsLjYXWX8McC49WixSCONkbUqylgduoA2B+NIBxWjrMUpXB0RuQeIWo4+HEzYbRaJJHBD2ZmAv+ibC/vFSIHMY8OfwWMro3PaWQnQ8Tv8Ej4fhqaHGxR2LgMrFwp0gA35+6rl9YySBx27FmGYdLFVMbvYg34Jr4xy+STu5I1LFbggbnexB+VY7EIXvyuYL2WolaTayltw7C57yzo5OvZyCCd/O29dTRROOfUHfdOyA6rzGYOV8ZCwU93Gp9K43J8OvSmSwyPqmOt6rRv9aqdHIxsDm/uK48RxyJNFiETWEBDAc7E9PYTXKubKyVkzBcDddKVzHRuicbX2UPC8Kd9iVxs08jsDqiXSE0C5IUi3he1W7ZczPVFr+9dH1/RwmnjYAOJ3v2rlkWQS4bNMRKqHuJVJ1lh6zMCRa9+d/CnOfdgHUn1FWyajYwn1mnbsTnXNVKKEIoQihCKEIoQihCKEIoQihCKEIoQihCKEIoQihCKEIoQihCKEIoQ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36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00042"/>
            <a:ext cx="4286280" cy="2636062"/>
          </a:xfrm>
          <a:prstGeom prst="rect">
            <a:avLst/>
          </a:prstGeom>
          <a:noFill/>
        </p:spPr>
      </p:pic>
    </p:spTree>
  </p:cSld>
  <p:clrMapOvr>
    <a:masterClrMapping/>
  </p:clrMapOvr>
  <p:transition advTm="819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доме необходимо укрепить и опечатать входы в подвалы и на чердаки, установить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домофон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освободить лестничные клетки и коридоры от загромождающих предметов. 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Нужно организовать дежурство жильцов вашего дома, которые будут регулярно обходить здание, наблюдая, все ли в порядке, обращая особое внимание на появление незнакомых лиц и автомобилей, разгрузку мешков и ящиков. </a:t>
            </a:r>
          </a:p>
          <a:p>
            <a:endParaRPr lang="ru-RU" dirty="0"/>
          </a:p>
        </p:txBody>
      </p:sp>
      <p:pic>
        <p:nvPicPr>
          <p:cNvPr id="4" name="Picture 2" descr="https://docs.google.com/viewer?url=http%3A%2F%2Fnsportal.ru%2Fsites%2Fdefault%2Ffiles%2F2012%2F6%2Fantiterror_v_vestibyul.pdf&amp;docid=998b60158fb94dc3f971822f78095877&amp;a=bi&amp;pagenumber=4&amp;w=5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695707"/>
            <a:ext cx="3062274" cy="2162293"/>
          </a:xfrm>
          <a:prstGeom prst="rect">
            <a:avLst/>
          </a:prstGeom>
          <a:noFill/>
        </p:spPr>
      </p:pic>
    </p:spTree>
  </p:cSld>
  <p:clrMapOvr>
    <a:masterClrMapping/>
  </p:clrMapOvr>
  <p:transition advTm="1505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435771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произошел взрыв, пожар, землетрясение, никогда не пользуйтесь лифтом. 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Старайтесь не поддаваться панике, что бы ни произошло, помните, что паника может спровоцировать террористов и ускорить теракт, а также помешать властям предотвратить преступление или уменьшить его последствия.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9" y="4496302"/>
            <a:ext cx="3500431" cy="2152765"/>
          </a:xfrm>
          <a:prstGeom prst="rect">
            <a:avLst/>
          </a:prstGeom>
          <a:noFill/>
        </p:spPr>
      </p:pic>
    </p:spTree>
  </p:cSld>
  <p:clrMapOvr>
    <a:masterClrMapping/>
  </p:clrMapOvr>
  <p:transition advTm="1283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Как выявить террориста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Будьте внимательны, постарайтесь запомнить приметы этих людей, отличительные черты их лиц, одежду, имена, клички, возможные шрамы и татуировки, особенности речи и манеры поведения, тематику разговоров и т.д. Не пытайтесь их останавливать сами, иначе вы можете стать их первой жертвой</a:t>
            </a:r>
            <a:r>
              <a:rPr lang="ru-RU" dirty="0"/>
              <a:t>. </a:t>
            </a:r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072074"/>
            <a:ext cx="2555506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Tm="1599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На что необходимо обращать внимание: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подозрительных лиц, иногда нарочито неприметных, не выделяющихся, но чем-либо странных.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небольшие группы людей, собравшихся с определенной целью, возможно агрессивно настроенных.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сдаваемые или снимаемые квартиры, подвалы, подсобные помещения, склады, вокруг которых наблюдается странная активность.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подозрительные телефонные разговоры.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необычные связи какого-либо лица с регионами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Казахстана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СНГ, мира, откуда распространяется терроризм.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0813" y="5429240"/>
            <a:ext cx="2323187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Tm="2223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65416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Рекомендации специалистов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служб </a:t>
            </a: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безопасности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15328" cy="391160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Будьте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особо бдительными и остерегайтесь людей, одетых не по сезону. Если вы видите летом человека, одетого в плащ или толстую куртку – будьте особенно осторожны – под такой одеждой террористы чаще всего прячут бомбы. Лучше всего держаться от него подальше и обратить на него внимание сотрудников правоохранительных органов. </a:t>
            </a:r>
          </a:p>
          <a:p>
            <a:endParaRPr lang="ru-RU" dirty="0"/>
          </a:p>
        </p:txBody>
      </p:sp>
      <p:pic>
        <p:nvPicPr>
          <p:cNvPr id="4" name="Picture 16" descr="http://antiterror.ru/images/content/docs/152318643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0813" y="5429240"/>
            <a:ext cx="2323187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Tm="1655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1256</Words>
  <Application>Microsoft Office PowerPoint</Application>
  <PresentationFormat>Экран (4:3)</PresentationFormat>
  <Paragraphs>111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Антитеррор. Правила при угрозах терроризма.</vt:lpstr>
      <vt:lpstr>Слайд 2</vt:lpstr>
      <vt:lpstr>Слайд 3</vt:lpstr>
      <vt:lpstr>Слайд 4</vt:lpstr>
      <vt:lpstr>Слайд 5</vt:lpstr>
      <vt:lpstr>Слайд 6</vt:lpstr>
      <vt:lpstr>Как выявить террориста </vt:lpstr>
      <vt:lpstr>На что необходимо обращать внимание: </vt:lpstr>
      <vt:lpstr>Рекомендации специалистов  служб безопасности </vt:lpstr>
      <vt:lpstr>Рекомендации специалистов служб безопасности </vt:lpstr>
      <vt:lpstr>Рекомендации специалистов служб безопасности </vt:lpstr>
      <vt:lpstr>Рекомендации специалистов  служб безопасности </vt:lpstr>
      <vt:lpstr>Поведение в толпе </vt:lpstr>
      <vt:lpstr>Поведение в толпе </vt:lpstr>
      <vt:lpstr>Поведение в толпе </vt:lpstr>
      <vt:lpstr>Эвакуация </vt:lpstr>
      <vt:lpstr>Набор для выживания </vt:lpstr>
      <vt:lpstr>Набор для выживания </vt:lpstr>
      <vt:lpstr>Набор для выживания </vt:lpstr>
      <vt:lpstr>Чтобы действовать адекватно в экстремальной ситуации, постарайтесь по возможности следовать следующему плану действий: </vt:lpstr>
      <vt:lpstr>Рекомендации к действиям при захвате </vt:lpstr>
      <vt:lpstr>Рекомендации к действиям при захвате </vt:lpstr>
      <vt:lpstr>Рекомендации к действиям при захвате 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Admin</cp:lastModifiedBy>
  <cp:revision>10</cp:revision>
  <dcterms:created xsi:type="dcterms:W3CDTF">2014-01-12T11:45:15Z</dcterms:created>
  <dcterms:modified xsi:type="dcterms:W3CDTF">2021-05-17T15:54:21Z</dcterms:modified>
</cp:coreProperties>
</file>